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11274" r:id="rId5"/>
    <p:sldId id="11421" r:id="rId6"/>
    <p:sldId id="11439" r:id="rId7"/>
    <p:sldId id="11445" r:id="rId8"/>
    <p:sldId id="11441" r:id="rId9"/>
    <p:sldId id="11427" r:id="rId10"/>
    <p:sldId id="11429" r:id="rId11"/>
    <p:sldId id="11438" r:id="rId12"/>
    <p:sldId id="11444" r:id="rId13"/>
    <p:sldId id="11442" r:id="rId14"/>
    <p:sldId id="11446" r:id="rId15"/>
    <p:sldId id="11447" r:id="rId16"/>
    <p:sldId id="11448" r:id="rId17"/>
    <p:sldId id="11158" r:id="rId18"/>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047C5B-6ECA-6E19-1C74-30AC2E79749D}" name="KOGER Hans, GRC/SASEA" initials="HK" userId="S::Hans.KOGER@oecd.org::f45040cf-9b14-42dc-9861-bc0eb8c2c0c9" providerId="AD"/>
  <p188:author id="{E610845E-8A6D-56F9-B184-8E190950502C}" name="KARLSSON Sasha, GRC/SASEA" initials="SK" userId="S::Sasha.KARLSSON@oecd.org::0b95422f-e4fa-493c-9777-ec07e444c4ab" providerId="AD"/>
  <p188:author id="{A34C2B6C-716D-971D-584C-049E002C36CA}" name="PREMKUMAR Nidhi, GRC/SASEA" initials="NP" userId="S::Nidhi.PREMKUMAR@oecd.org::ce9d7d10-501f-452b-8d5c-263ee80173d1" providerId="AD"/>
  <p188:author id="{C26C588B-2E2E-C0DE-CAA4-0B7D45079A7F}" name="BULAKOVSKIY Max, GRC/SASEA" initials="BG" userId="S::max.bulakovskiy@oecd.org::2c3f1154-4ef7-495b-99fe-f19192fcdff4" providerId="AD"/>
  <p188:author id="{C567A5BC-5AE9-9A5B-1C04-6486B079384C}" name="BULAKOVSKIY Max, GRC/SASEA" initials="MB" userId="S::Max.BULAKOVSKIY@oecd.org::2c3f1154-4ef7-495b-99fe-f19192fcdf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EF5"/>
    <a:srgbClr val="006299"/>
    <a:srgbClr val="017C89"/>
    <a:srgbClr val="FEEDA4"/>
    <a:srgbClr val="FCD116"/>
    <a:srgbClr val="00292E"/>
    <a:srgbClr val="65BCC8"/>
    <a:srgbClr val="E6E9EE"/>
    <a:srgbClr val="B7DEE8"/>
    <a:srgbClr val="3D91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C02CB-CAD7-C26F-A21B-33CAB2BE83ED}" v="5" dt="2026-06-21T18:53:04.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87893" autoAdjust="0"/>
  </p:normalViewPr>
  <p:slideViewPr>
    <p:cSldViewPr snapToGrid="0">
      <p:cViewPr varScale="1">
        <p:scale>
          <a:sx n="62" d="100"/>
          <a:sy n="62" d="100"/>
        </p:scale>
        <p:origin x="480" y="40"/>
      </p:cViewPr>
      <p:guideLst>
        <p:guide orient="horz" pos="209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D35531CE-C3B2-4B23-B3DF-12D783419AE1}" type="datetimeFigureOut">
              <a:rPr lang="en-US" smtClean="0"/>
              <a:t>6/21/2026</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3ECFCC4-6C1C-4FC1-8A1F-3C98D9739EE0}" type="slidenum">
              <a:rPr lang="en-US" smtClean="0"/>
              <a:t>‹#›</a:t>
            </a:fld>
            <a:endParaRPr lang="en-US"/>
          </a:p>
        </p:txBody>
      </p:sp>
    </p:spTree>
    <p:extLst>
      <p:ext uri="{BB962C8B-B14F-4D97-AF65-F5344CB8AC3E}">
        <p14:creationId xmlns:p14="http://schemas.microsoft.com/office/powerpoint/2010/main" val="194925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CFCC4-6C1C-4FC1-8A1F-3C98D9739EE0}" type="slidenum">
              <a:rPr lang="en-US" smtClean="0"/>
              <a:t>1</a:t>
            </a:fld>
            <a:endParaRPr lang="en-US"/>
          </a:p>
        </p:txBody>
      </p:sp>
    </p:spTree>
    <p:extLst>
      <p:ext uri="{BB962C8B-B14F-4D97-AF65-F5344CB8AC3E}">
        <p14:creationId xmlns:p14="http://schemas.microsoft.com/office/powerpoint/2010/main" val="273392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AF364-33EE-8750-13E7-13ED74721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AA478-43B7-C127-9CF9-CD31EC4E0F2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5D6BED7-47A0-FB67-5EA4-8DFA6F777CA7}"/>
              </a:ext>
            </a:extLst>
          </p:cNvPr>
          <p:cNvSpPr>
            <a:spLocks noGrp="1"/>
          </p:cNvSpPr>
          <p:nvPr>
            <p:ph type="body" idx="1"/>
          </p:nvPr>
        </p:nvSpPr>
        <p:spPr/>
        <p:txBody>
          <a:bodyPr/>
          <a:lstStyle/>
          <a:p>
            <a:endParaRPr lang="en-GB" b="0" i="0" u="none" dirty="0"/>
          </a:p>
        </p:txBody>
      </p:sp>
      <p:sp>
        <p:nvSpPr>
          <p:cNvPr id="4" name="Slide Number Placeholder 3">
            <a:extLst>
              <a:ext uri="{FF2B5EF4-FFF2-40B4-BE49-F238E27FC236}">
                <a16:creationId xmlns:a16="http://schemas.microsoft.com/office/drawing/2014/main" id="{D6BAB5AF-BE6D-BF5F-592D-902EB6C97E0F}"/>
              </a:ext>
            </a:extLst>
          </p:cNvPr>
          <p:cNvSpPr>
            <a:spLocks noGrp="1"/>
          </p:cNvSpPr>
          <p:nvPr>
            <p:ph type="sldNum" sz="quarter" idx="5"/>
          </p:nvPr>
        </p:nvSpPr>
        <p:spPr/>
        <p:txBody>
          <a:bodyPr/>
          <a:lstStyle/>
          <a:p>
            <a:fld id="{E3ECFCC4-6C1C-4FC1-8A1F-3C98D9739EE0}" type="slidenum">
              <a:rPr lang="en-US" smtClean="0"/>
              <a:t>2</a:t>
            </a:fld>
            <a:endParaRPr lang="en-US"/>
          </a:p>
        </p:txBody>
      </p:sp>
    </p:spTree>
    <p:extLst>
      <p:ext uri="{BB962C8B-B14F-4D97-AF65-F5344CB8AC3E}">
        <p14:creationId xmlns:p14="http://schemas.microsoft.com/office/powerpoint/2010/main" val="168410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94BF8-730E-08D3-D5E0-F8131A247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1D471-A5BA-F03B-7CA6-BB7371896E2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4890407-1D6D-0553-954D-E6EA3288B3D6}"/>
              </a:ext>
            </a:extLst>
          </p:cNvPr>
          <p:cNvSpPr>
            <a:spLocks noGrp="1"/>
          </p:cNvSpPr>
          <p:nvPr>
            <p:ph type="body" idx="1"/>
          </p:nvPr>
        </p:nvSpPr>
        <p:spPr/>
        <p:txBody>
          <a:bodyPr/>
          <a:lstStyle/>
          <a:p>
            <a:r>
              <a:rPr lang="en-US" dirty="0"/>
              <a:t>https://openthemagazine.com/business/fuel-fertilizer-and-forex-nirmala-sitharaman-explains-indias-biggest-economic-challenges-amid-west-asia-crisis - challenges </a:t>
            </a:r>
            <a:r>
              <a:rPr lang="en-US" dirty="0" err="1"/>
              <a:t>ID’ed</a:t>
            </a:r>
            <a:r>
              <a:rPr lang="en-US" dirty="0"/>
              <a:t> for economic growth by FM Sitharaman also key challenges for SME sector</a:t>
            </a:r>
          </a:p>
        </p:txBody>
      </p:sp>
      <p:sp>
        <p:nvSpPr>
          <p:cNvPr id="4" name="Slide Number Placeholder 3">
            <a:extLst>
              <a:ext uri="{FF2B5EF4-FFF2-40B4-BE49-F238E27FC236}">
                <a16:creationId xmlns:a16="http://schemas.microsoft.com/office/drawing/2014/main" id="{37112C82-77CB-823C-359D-04BAFC18ADBC}"/>
              </a:ext>
            </a:extLst>
          </p:cNvPr>
          <p:cNvSpPr>
            <a:spLocks noGrp="1"/>
          </p:cNvSpPr>
          <p:nvPr>
            <p:ph type="sldNum" sz="quarter" idx="5"/>
          </p:nvPr>
        </p:nvSpPr>
        <p:spPr/>
        <p:txBody>
          <a:bodyPr/>
          <a:lstStyle/>
          <a:p>
            <a:fld id="{E3ECFCC4-6C1C-4FC1-8A1F-3C98D9739EE0}" type="slidenum">
              <a:rPr lang="en-US" smtClean="0"/>
              <a:t>3</a:t>
            </a:fld>
            <a:endParaRPr lang="en-US"/>
          </a:p>
        </p:txBody>
      </p:sp>
    </p:spTree>
    <p:extLst>
      <p:ext uri="{BB962C8B-B14F-4D97-AF65-F5344CB8AC3E}">
        <p14:creationId xmlns:p14="http://schemas.microsoft.com/office/powerpoint/2010/main" val="234941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63F9F-4E71-F5FB-752E-010D4027B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F6288-9BA5-9A10-2770-E5D66517C96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649443-39D5-2274-3F3E-0CD3CB879910}"/>
              </a:ext>
            </a:extLst>
          </p:cNvPr>
          <p:cNvSpPr>
            <a:spLocks noGrp="1"/>
          </p:cNvSpPr>
          <p:nvPr>
            <p:ph type="body" idx="1"/>
          </p:nvPr>
        </p:nvSpPr>
        <p:spPr/>
        <p:txBody>
          <a:bodyPr/>
          <a:lstStyle/>
          <a:p>
            <a:r>
              <a:rPr lang="en-US" dirty="0"/>
              <a:t>https://openthemagazine.com/business/fuel-fertilizer-and-forex-nirmala-sitharaman-explains-indias-biggest-economic-challenges-amid-west-asia-crisis - challenges </a:t>
            </a:r>
            <a:r>
              <a:rPr lang="en-US" dirty="0" err="1"/>
              <a:t>ID’ed</a:t>
            </a:r>
            <a:r>
              <a:rPr lang="en-US" dirty="0"/>
              <a:t> for economic growth by FM Sitharaman also key challenges for SME sector</a:t>
            </a:r>
          </a:p>
        </p:txBody>
      </p:sp>
      <p:sp>
        <p:nvSpPr>
          <p:cNvPr id="4" name="Slide Number Placeholder 3">
            <a:extLst>
              <a:ext uri="{FF2B5EF4-FFF2-40B4-BE49-F238E27FC236}">
                <a16:creationId xmlns:a16="http://schemas.microsoft.com/office/drawing/2014/main" id="{CFBE907B-A5E3-E0E0-34C1-E4273F86D0CE}"/>
              </a:ext>
            </a:extLst>
          </p:cNvPr>
          <p:cNvSpPr>
            <a:spLocks noGrp="1"/>
          </p:cNvSpPr>
          <p:nvPr>
            <p:ph type="sldNum" sz="quarter" idx="5"/>
          </p:nvPr>
        </p:nvSpPr>
        <p:spPr/>
        <p:txBody>
          <a:bodyPr/>
          <a:lstStyle/>
          <a:p>
            <a:fld id="{E3ECFCC4-6C1C-4FC1-8A1F-3C98D9739EE0}" type="slidenum">
              <a:rPr lang="en-US" smtClean="0"/>
              <a:t>4</a:t>
            </a:fld>
            <a:endParaRPr lang="en-US"/>
          </a:p>
        </p:txBody>
      </p:sp>
    </p:spTree>
    <p:extLst>
      <p:ext uri="{BB962C8B-B14F-4D97-AF65-F5344CB8AC3E}">
        <p14:creationId xmlns:p14="http://schemas.microsoft.com/office/powerpoint/2010/main" val="2965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7E346-9DE6-237A-8B79-9763CED50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669D5-8888-8108-A3BC-CC145294E0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80A0D7-C6E8-7D50-2A1D-E8552B2DE3D4}"/>
              </a:ext>
            </a:extLst>
          </p:cNvPr>
          <p:cNvSpPr>
            <a:spLocks noGrp="1"/>
          </p:cNvSpPr>
          <p:nvPr>
            <p:ph type="body" idx="1"/>
          </p:nvPr>
        </p:nvSpPr>
        <p:spPr/>
        <p:txBody>
          <a:bodyPr/>
          <a:lstStyle/>
          <a:p>
            <a:r>
              <a:rPr lang="en-US" dirty="0"/>
              <a:t>https://openthemagazine.com/business/fuel-fertilizer-and-forex-nirmala-sitharaman-explains-indias-biggest-economic-challenges-amid-west-asia-crisis - challenges </a:t>
            </a:r>
            <a:r>
              <a:rPr lang="en-US" dirty="0" err="1"/>
              <a:t>ID’ed</a:t>
            </a:r>
            <a:r>
              <a:rPr lang="en-US" dirty="0"/>
              <a:t> for economic growth by FM Sitharaman also key challenges for SME sector</a:t>
            </a:r>
          </a:p>
        </p:txBody>
      </p:sp>
      <p:sp>
        <p:nvSpPr>
          <p:cNvPr id="4" name="Slide Number Placeholder 3">
            <a:extLst>
              <a:ext uri="{FF2B5EF4-FFF2-40B4-BE49-F238E27FC236}">
                <a16:creationId xmlns:a16="http://schemas.microsoft.com/office/drawing/2014/main" id="{8B066CC2-0BCD-34C5-3983-2E19735FB6ED}"/>
              </a:ext>
            </a:extLst>
          </p:cNvPr>
          <p:cNvSpPr>
            <a:spLocks noGrp="1"/>
          </p:cNvSpPr>
          <p:nvPr>
            <p:ph type="sldNum" sz="quarter" idx="5"/>
          </p:nvPr>
        </p:nvSpPr>
        <p:spPr/>
        <p:txBody>
          <a:bodyPr/>
          <a:lstStyle/>
          <a:p>
            <a:fld id="{E3ECFCC4-6C1C-4FC1-8A1F-3C98D9739EE0}" type="slidenum">
              <a:rPr lang="en-US" smtClean="0"/>
              <a:t>5</a:t>
            </a:fld>
            <a:endParaRPr lang="en-US"/>
          </a:p>
        </p:txBody>
      </p:sp>
    </p:spTree>
    <p:extLst>
      <p:ext uri="{BB962C8B-B14F-4D97-AF65-F5344CB8AC3E}">
        <p14:creationId xmlns:p14="http://schemas.microsoft.com/office/powerpoint/2010/main" val="1985779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bg2">
                    <a:lumMod val="10000"/>
                  </a:schemeClr>
                </a:solidFill>
                <a:latin typeface="+mn-lt"/>
                <a:ea typeface="+mn-ea"/>
                <a:cs typeface="+mn-cs"/>
              </a:rPr>
              <a:t>Buyers in the Gulf and Europe are already exploring alternatives in Vietnam, Turkey, and Bangladesh. </a:t>
            </a:r>
            <a:endParaRPr lang="en-US" dirty="0"/>
          </a:p>
        </p:txBody>
      </p:sp>
      <p:sp>
        <p:nvSpPr>
          <p:cNvPr id="4" name="Slide Number Placeholder 3"/>
          <p:cNvSpPr>
            <a:spLocks noGrp="1"/>
          </p:cNvSpPr>
          <p:nvPr>
            <p:ph type="sldNum" sz="quarter" idx="5"/>
          </p:nvPr>
        </p:nvSpPr>
        <p:spPr/>
        <p:txBody>
          <a:bodyPr/>
          <a:lstStyle/>
          <a:p>
            <a:fld id="{E3ECFCC4-6C1C-4FC1-8A1F-3C98D9739EE0}" type="slidenum">
              <a:rPr lang="en-US" smtClean="0"/>
              <a:t>6</a:t>
            </a:fld>
            <a:endParaRPr lang="en-US"/>
          </a:p>
        </p:txBody>
      </p:sp>
    </p:spTree>
    <p:extLst>
      <p:ext uri="{BB962C8B-B14F-4D97-AF65-F5344CB8AC3E}">
        <p14:creationId xmlns:p14="http://schemas.microsoft.com/office/powerpoint/2010/main" val="3023175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ISED’s Enterprise Security framework could also be useful  tool as an example of a multidimensional framework that helps identify how ecosystem weaknesses and external shocks translate into firm-level vulnerabilities, thereby supporting more targeted SME and entrepreneurship policies.  </a:t>
            </a:r>
            <a:r>
              <a:rPr lang="en-US" sz="1200" kern="1200">
                <a:solidFill>
                  <a:schemeClr val="tx1"/>
                </a:solidFill>
                <a:effectLst/>
                <a:latin typeface="+mn-lt"/>
                <a:ea typeface="+mn-ea"/>
                <a:cs typeface="+mn-cs"/>
              </a:rPr>
              <a:t>In relation to the OECD work it could resonate and contribute to analysis conducted under the OECD Entrepreneurial Ecosystem Diagnostics, the SME Policy Index as well as OECD work on SME resilience areas of work. </a:t>
            </a:r>
            <a:endParaRPr lang="en-US"/>
          </a:p>
        </p:txBody>
      </p:sp>
      <p:sp>
        <p:nvSpPr>
          <p:cNvPr id="4" name="Slide Number Placeholder 3"/>
          <p:cNvSpPr>
            <a:spLocks noGrp="1"/>
          </p:cNvSpPr>
          <p:nvPr>
            <p:ph type="sldNum" sz="quarter" idx="5"/>
          </p:nvPr>
        </p:nvSpPr>
        <p:spPr/>
        <p:txBody>
          <a:bodyPr/>
          <a:lstStyle/>
          <a:p>
            <a:fld id="{E3ECFCC4-6C1C-4FC1-8A1F-3C98D9739EE0}" type="slidenum">
              <a:rPr lang="en-US" smtClean="0"/>
              <a:t>13</a:t>
            </a:fld>
            <a:endParaRPr lang="en-US"/>
          </a:p>
        </p:txBody>
      </p:sp>
    </p:spTree>
    <p:extLst>
      <p:ext uri="{BB962C8B-B14F-4D97-AF65-F5344CB8AC3E}">
        <p14:creationId xmlns:p14="http://schemas.microsoft.com/office/powerpoint/2010/main" val="1409724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07000"/>
              </a:lnSpc>
              <a:spcAft>
                <a:spcPts val="800"/>
              </a:spcAft>
            </a:pPr>
            <a:endParaRPr lang="en-US" sz="1800">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ECFCC4-6C1C-4FC1-8A1F-3C98D9739EE0}" type="slidenum">
              <a:rPr lang="en-US" smtClean="0"/>
              <a:t>14</a:t>
            </a:fld>
            <a:endParaRPr lang="en-US"/>
          </a:p>
        </p:txBody>
      </p:sp>
    </p:spTree>
    <p:extLst>
      <p:ext uri="{BB962C8B-B14F-4D97-AF65-F5344CB8AC3E}">
        <p14:creationId xmlns:p14="http://schemas.microsoft.com/office/powerpoint/2010/main" val="1289267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a:t>Click to edit Presentation title</a:t>
            </a:r>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Click to </a:t>
            </a:r>
            <a:r>
              <a:rPr kumimoji="0" lang="fr-FR" err="1"/>
              <a:t>edit</a:t>
            </a:r>
            <a:r>
              <a:rPr kumimoji="0" lang="fr-FR"/>
              <a:t> </a:t>
            </a:r>
            <a:r>
              <a:rPr kumimoji="0" lang="fr-FR" err="1"/>
              <a:t>Subtitle</a:t>
            </a:r>
            <a:endParaRPr kumimoji="0" lang="en-US"/>
          </a:p>
        </p:txBody>
      </p:sp>
      <p:pic>
        <p:nvPicPr>
          <p:cNvPr id="37" name="Image 11"/>
          <p:cNvPicPr>
            <a:picLocks noChangeAspect="1"/>
          </p:cNvPicPr>
          <p:nvPr/>
        </p:nvPicPr>
        <p:blipFill>
          <a:blip r:embed="rId3"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50CE58B7-4425-4706-88D7-0D97DD5C9C94}" type="datetimeFigureOut">
              <a:rPr lang="en-US" smtClean="0"/>
              <a:t>6/21/2026</a:t>
            </a:fld>
            <a:endParaRPr lang="en-US"/>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000" y="6055201"/>
            <a:ext cx="2323200" cy="578821"/>
          </a:xfrm>
          <a:prstGeom prst="rect">
            <a:avLst/>
          </a:prstGeom>
        </p:spPr>
      </p:pic>
    </p:spTree>
    <p:extLst>
      <p:ext uri="{BB962C8B-B14F-4D97-AF65-F5344CB8AC3E}">
        <p14:creationId xmlns:p14="http://schemas.microsoft.com/office/powerpoint/2010/main" val="337835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50CE58B7-4425-4706-88D7-0D97DD5C9C94}" type="datetimeFigureOut">
              <a:rPr lang="en-US" smtClean="0"/>
              <a:t>6/21/2026</a:t>
            </a:fld>
            <a:endParaRPr lang="en-US"/>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7FF6E0B-D6D1-4134-9F4D-AC503043443E}" type="slidenum">
              <a:rPr lang="en-US" smtClean="0"/>
              <a:t>‹#›</a:t>
            </a:fld>
            <a:endParaRPr lang="en-US"/>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424812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a:t>Click to edit Section Header title</a:t>
            </a:r>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50CE58B7-4425-4706-88D7-0D97DD5C9C94}" type="datetimeFigureOut">
              <a:rPr lang="en-US" smtClean="0"/>
              <a:t>6/21/2026</a:t>
            </a:fld>
            <a:endParaRPr lang="en-US"/>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07FF6E0B-D6D1-4134-9F4D-AC503043443E}" type="slidenum">
              <a:rPr lang="en-US" smtClean="0"/>
              <a:t>‹#›</a:t>
            </a:fld>
            <a:endParaRPr lang="en-US"/>
          </a:p>
        </p:txBody>
      </p:sp>
    </p:spTree>
    <p:extLst>
      <p:ext uri="{BB962C8B-B14F-4D97-AF65-F5344CB8AC3E}">
        <p14:creationId xmlns:p14="http://schemas.microsoft.com/office/powerpoint/2010/main" val="4254710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en-US"/>
              <a:t>Click to edit Slide title</a:t>
            </a:r>
            <a:br>
              <a:rPr lang="en-US"/>
            </a:br>
            <a:r>
              <a:rPr lang="en-US"/>
              <a:t>Slide title can be extended to two lines</a:t>
            </a:r>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50CE58B7-4425-4706-88D7-0D97DD5C9C94}" type="datetimeFigureOut">
              <a:rPr lang="en-US" smtClean="0"/>
              <a:t>6/21/2026</a:t>
            </a:fld>
            <a:endParaRPr lang="en-US"/>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7FF6E0B-D6D1-4134-9F4D-AC503043443E}" type="slidenum">
              <a:rPr lang="en-US" smtClean="0"/>
              <a:t>‹#›</a:t>
            </a:fld>
            <a:endParaRPr lang="en-US"/>
          </a:p>
        </p:txBody>
      </p:sp>
    </p:spTree>
    <p:extLst>
      <p:ext uri="{BB962C8B-B14F-4D97-AF65-F5344CB8AC3E}">
        <p14:creationId xmlns:p14="http://schemas.microsoft.com/office/powerpoint/2010/main" val="3610121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oecd.org/en/publications/financing-smes-and-entrepreneurs-2026_075d8058-en.html" TargetMode="Externa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hyperlink" Target="https://www.oecd.org/en/publications/sme-policy-index_24136883.html" TargetMode="External"/><Relationship Id="rId1" Type="http://schemas.openxmlformats.org/officeDocument/2006/relationships/slideLayout" Target="../slideLayouts/slideLayout2.xml"/><Relationship Id="rId6" Type="http://schemas.openxmlformats.org/officeDocument/2006/relationships/hyperlink" Target="https://www.oecd.org/en/publications/entrepreneurial-ecosystem-diagnostics_7096961f-en.html" TargetMode="External"/><Relationship Id="rId5" Type="http://schemas.openxmlformats.org/officeDocument/2006/relationships/image" Target="../media/image11.png"/><Relationship Id="rId4" Type="http://schemas.openxmlformats.org/officeDocument/2006/relationships/hyperlink" Target="https://www.oecd.org/en/publications/serials/oecd-sme-and-entrepreneurship-outlook_11c3425f.html" TargetMode="Externa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www.oecd.org/en/publications/entrepreneurial-ecosystem-diagnostics_7096961f-en.html"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Max.BULAKOVSKIY@oecd.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ib.gov.in/PressReleasePage.aspx?PRID=2219984&amp;reg=48&amp;lang=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ddnews.gov.in/en/india-targets-2-trillion-exports-by-2030-31-piyush-goyal-pushes-msme-agri-and-brand-india-focus/" TargetMode="External"/><Relationship Id="rId4" Type="http://schemas.openxmlformats.org/officeDocument/2006/relationships/hyperlink" Target="https://ddnews.gov.in/en/empowering-indias-grassroots-economy-how-msmes-are-driving-growth-across-rural-and-semi-urban-indi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reuters.com/world/india/india-inc-hikes-prices-shrinks-packs-iran-war-squeezes-margins-2026-06-0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pib.gov.in/PressReleasePage.aspx?PRID=2252272&amp;reg=3&amp;lang=1#:~:text=India%27s%20total%20exports%20during%20FY,a%20growth%20of%206.47%20perc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reuters.com/world/india/rupee-poised-surge-open-after-iran-peace-accord-kindles-inflow-hopes-2026-06-15/" TargetMode="External"/><Relationship Id="rId5" Type="http://schemas.openxmlformats.org/officeDocument/2006/relationships/hyperlink" Target="https://economictimes.indiatimes.com/news/economy/indicators/indias-wholesale-inflation-at-9-68-in-may-under-revamped-series-as-iran-war-driven-oil-costs-bite/articleshow/131735279.cms?from=mdr" TargetMode="External"/><Relationship Id="rId4" Type="http://schemas.openxmlformats.org/officeDocument/2006/relationships/hyperlink" Target="https://timesofindia.indiatimes.com/business/india-business/indias-exports-set-to-cross-1-trillion-in-fy26-on-robust-global-demand-says-fieo/articleshow/121441820.cm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reuters.com/world/india/rupee-poised-surge-open-after-iran-peace-accord-kindles-inflow-hopes-2026-06-1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reuters.com/world/asia-pacific/indias-gdp-growth-estimated-78-january-march-2026-06-0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conomictimes.indiatimes.com/markets/stocks/news/100-days-of-iran-war-rs-450000-crore-wiped-out-is-your-stock-portfolio-safe-from-missiles/articleshow/131581114.cms?from=mdr" TargetMode="External"/><Relationship Id="rId5" Type="http://schemas.openxmlformats.org/officeDocument/2006/relationships/hyperlink" Target="https://www.ndtv.com/business-news/us-iran-war-hits-real-estate-construction-costs-jump-project-delays-price-hike-buyers-11578451" TargetMode="External"/><Relationship Id="rId4" Type="http://schemas.openxmlformats.org/officeDocument/2006/relationships/hyperlink" Target="https://www.dw.com/en/india-smes-iran-war-strait-of-hormuz-shipping-trade-geo-economics-exports/a-7681079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oecd.org/content/dam/oecd/en/publications/reports/2022/01/policy-brief-on-making-the-most-of-the-social-economy-s-contribution-to-the-circular-economy_0c6c48c8/e9eea313-en.pdf" TargetMode="External"/><Relationship Id="rId3" Type="http://schemas.openxmlformats.org/officeDocument/2006/relationships/hyperlink" Target="https://www.oecd.org/en/publications/strengthening-economic-resilience-following-the-covid-19-crisis_2a7081d8-en/full-report/component-13.html" TargetMode="External"/><Relationship Id="rId7" Type="http://schemas.openxmlformats.org/officeDocument/2006/relationships/hyperlink" Target="https://www.oecd.org/en/publications/scaling-up-public-financial-and-non-financial-support-for-sme-sustainability_bf835159-en/full-report.html" TargetMode="External"/><Relationship Id="rId2" Type="http://schemas.openxmlformats.org/officeDocument/2006/relationships/hyperlink" Target="https://www.oecd.org/en/publications/policies-to-strengthen-the-resilience-of-global-value-chains_fd82abd4-en.html" TargetMode="External"/><Relationship Id="rId1" Type="http://schemas.openxmlformats.org/officeDocument/2006/relationships/slideLayout" Target="../slideLayouts/slideLayout2.xml"/><Relationship Id="rId6" Type="http://schemas.openxmlformats.org/officeDocument/2006/relationships/hyperlink" Target="https://www.oecd.org/en/publications/unleashing-sme-potential-to-scale-up_ea948a58-en.html" TargetMode="External"/><Relationship Id="rId5" Type="http://schemas.openxmlformats.org/officeDocument/2006/relationships/hyperlink" Target="https://www.oecd.org/en/networks/oecd-digital-for-smes-global-initiative.html" TargetMode="External"/><Relationship Id="rId10" Type="http://schemas.openxmlformats.org/officeDocument/2006/relationships/hyperlink" Target="https://www.oecd.org/content/dam/oecd/en/events/2026/06/mcm/2026-mcm-chair-statement.pdf" TargetMode="External"/><Relationship Id="rId4" Type="http://schemas.openxmlformats.org/officeDocument/2006/relationships/hyperlink" Target="https://www.oecd.org/en/publications/corporate-sector-vulnerabilities-during-the-covid-19-outbreak-assessment-and-policy-responses_a6e670ea-en/full-report.html" TargetMode="External"/><Relationship Id="rId9" Type="http://schemas.openxmlformats.org/officeDocument/2006/relationships/hyperlink" Target="https://www.oecd.org/en/publications/enhancing-smes-resilience-through-digitalisation_23bd7a26-en.htm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oecd.org/en/publications/oecd-sme-and-entrepreneurship-papers_f493861e-en.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EB437-B756-87DE-C35E-9ED8CB3C061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37CA1D3-1F31-3DB3-20EB-CB2AA6569608}"/>
              </a:ext>
            </a:extLst>
          </p:cNvPr>
          <p:cNvSpPr txBox="1">
            <a:spLocks/>
          </p:cNvSpPr>
          <p:nvPr/>
        </p:nvSpPr>
        <p:spPr>
          <a:xfrm>
            <a:off x="2269888" y="1770419"/>
            <a:ext cx="7798903" cy="1839158"/>
          </a:xfrm>
          <a:prstGeom prst="rect">
            <a:avLst/>
          </a:prstGeom>
        </p:spPr>
        <p:txBody>
          <a:bodyPr vert="horz" lIns="90000" tIns="45720" rIns="90000" bIns="45720" rtlCol="0" anchor="b">
            <a:spAutoFit/>
          </a:bodyPr>
          <a:lstStyle>
            <a:lvl1pPr algn="l" rtl="0" eaLnBrk="1" latinLnBrk="0" hangingPunct="1">
              <a:lnSpc>
                <a:spcPts val="4500"/>
              </a:lnSpc>
              <a:spcBef>
                <a:spcPct val="0"/>
              </a:spcBef>
              <a:buNone/>
              <a:defRPr kumimoji="0" sz="4500" kern="1200" cap="all" baseline="0">
                <a:solidFill>
                  <a:schemeClr val="bg1"/>
                </a:solidFill>
                <a:latin typeface="+mj-lt"/>
                <a:ea typeface="+mj-ea"/>
                <a:cs typeface="+mj-cs"/>
              </a:defRPr>
            </a:lvl1pPr>
          </a:lstStyle>
          <a:p>
            <a:r>
              <a:rPr lang="en-GB" dirty="0">
                <a:latin typeface="Aptos Display" panose="020B0004020202020204" pitchFamily="34" charset="0"/>
              </a:rPr>
              <a:t>the </a:t>
            </a:r>
            <a:r>
              <a:rPr lang="en-GB" dirty="0">
                <a:latin typeface="Aptos Display" panose="020B0004020202020204" pitchFamily="34" charset="0"/>
                <a:ea typeface="+mj-lt"/>
                <a:cs typeface="+mj-lt"/>
              </a:rPr>
              <a:t>Conflict in the Middle East AND LESSONS FOR ENTEPRISE SECURITY</a:t>
            </a:r>
            <a:r>
              <a:rPr lang="en-GB" dirty="0">
                <a:latin typeface="Aptos Display" panose="020B0004020202020204" pitchFamily="34" charset="0"/>
              </a:rPr>
              <a:t> IN INDIA</a:t>
            </a:r>
          </a:p>
        </p:txBody>
      </p:sp>
      <p:sp>
        <p:nvSpPr>
          <p:cNvPr id="3" name="TextBox 2">
            <a:extLst>
              <a:ext uri="{FF2B5EF4-FFF2-40B4-BE49-F238E27FC236}">
                <a16:creationId xmlns:a16="http://schemas.microsoft.com/office/drawing/2014/main" id="{8153E5E4-6161-AEFE-F0A5-645F70B279F9}"/>
              </a:ext>
            </a:extLst>
          </p:cNvPr>
          <p:cNvSpPr txBox="1"/>
          <p:nvPr/>
        </p:nvSpPr>
        <p:spPr>
          <a:xfrm>
            <a:off x="2269888" y="4789653"/>
            <a:ext cx="7306190" cy="923330"/>
          </a:xfrm>
          <a:prstGeom prst="rect">
            <a:avLst/>
          </a:prstGeom>
          <a:noFill/>
        </p:spPr>
        <p:txBody>
          <a:bodyPr wrap="square" lIns="91440" tIns="45720" rIns="91440" bIns="45720" anchor="t">
            <a:spAutoFit/>
          </a:bodyPr>
          <a:lstStyle/>
          <a:p>
            <a:pPr marL="12700">
              <a:lnSpc>
                <a:spcPct val="100000"/>
              </a:lnSpc>
            </a:pPr>
            <a:r>
              <a:rPr lang="en-US" spc="-15" dirty="0">
                <a:solidFill>
                  <a:srgbClr val="FFFFFF"/>
                </a:solidFill>
                <a:latin typeface="Aptos Display" panose="020B0004020202020204" pitchFamily="34" charset="0"/>
                <a:cs typeface="Arial"/>
              </a:rPr>
              <a:t>24 June</a:t>
            </a:r>
            <a:r>
              <a:rPr lang="en-US" sz="1800" spc="-15" dirty="0">
                <a:solidFill>
                  <a:srgbClr val="FFFFFF"/>
                </a:solidFill>
                <a:latin typeface="Aptos Display" panose="020B0004020202020204" pitchFamily="34" charset="0"/>
                <a:cs typeface="Arial"/>
              </a:rPr>
              <a:t> 2026</a:t>
            </a:r>
          </a:p>
          <a:p>
            <a:pPr marL="12700"/>
            <a:r>
              <a:rPr lang="en-US" dirty="0">
                <a:solidFill>
                  <a:schemeClr val="bg1"/>
                </a:solidFill>
                <a:latin typeface="Aptos Display" panose="020B0004020202020204" pitchFamily="34" charset="0"/>
              </a:rPr>
              <a:t>MSMEs, Global Value Chains, ‘Enterprise Security’ &amp; Resilience</a:t>
            </a:r>
          </a:p>
          <a:p>
            <a:pPr marL="12700"/>
            <a:r>
              <a:rPr lang="en-US" spc="-15" dirty="0">
                <a:solidFill>
                  <a:schemeClr val="bg1"/>
                </a:solidFill>
                <a:latin typeface="Aptos Display" panose="020B0004020202020204" pitchFamily="34" charset="0"/>
                <a:cs typeface="Arial"/>
              </a:rPr>
              <a:t>Institute of Small Enterprises and Development (ISED), Cochin, India</a:t>
            </a:r>
            <a:endParaRPr lang="en-US" sz="1800" spc="-15" dirty="0">
              <a:solidFill>
                <a:schemeClr val="bg1"/>
              </a:solidFill>
              <a:latin typeface="Aptos Display" panose="020B0004020202020204" pitchFamily="34" charset="0"/>
              <a:cs typeface="Arial"/>
            </a:endParaRPr>
          </a:p>
        </p:txBody>
      </p:sp>
    </p:spTree>
    <p:extLst>
      <p:ext uri="{BB962C8B-B14F-4D97-AF65-F5344CB8AC3E}">
        <p14:creationId xmlns:p14="http://schemas.microsoft.com/office/powerpoint/2010/main" val="1726073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B3F09-369A-4D6F-DBCE-05B8BAD0CD1C}"/>
            </a:ext>
          </a:extLst>
        </p:cNvPr>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4730D6E9-C702-58D3-6756-E7BC1106C882}"/>
              </a:ext>
            </a:extLst>
          </p:cNvPr>
          <p:cNvSpPr/>
          <p:nvPr/>
        </p:nvSpPr>
        <p:spPr>
          <a:xfrm>
            <a:off x="9144963" y="1406013"/>
            <a:ext cx="2891400" cy="10224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EF5E8F36-B24D-502D-5E24-A0A0AFFE907D}"/>
              </a:ext>
            </a:extLst>
          </p:cNvPr>
          <p:cNvSpPr/>
          <p:nvPr/>
        </p:nvSpPr>
        <p:spPr>
          <a:xfrm>
            <a:off x="6037115" y="1406013"/>
            <a:ext cx="2989778" cy="10224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02D3C01C-1B0C-3A34-B5F5-9BD087A99439}"/>
              </a:ext>
            </a:extLst>
          </p:cNvPr>
          <p:cNvSpPr/>
          <p:nvPr/>
        </p:nvSpPr>
        <p:spPr>
          <a:xfrm>
            <a:off x="3025075" y="1406013"/>
            <a:ext cx="2899355" cy="10224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45E3A3F-40EC-BDCC-F449-EDEA99297B4E}"/>
              </a:ext>
            </a:extLst>
          </p:cNvPr>
          <p:cNvSpPr/>
          <p:nvPr/>
        </p:nvSpPr>
        <p:spPr>
          <a:xfrm>
            <a:off x="138962" y="1406013"/>
            <a:ext cx="2742948" cy="10224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F3A184F-147B-98AE-F0C2-7ED647CB38FF}"/>
              </a:ext>
            </a:extLst>
          </p:cNvPr>
          <p:cNvSpPr>
            <a:spLocks noGrp="1"/>
          </p:cNvSpPr>
          <p:nvPr>
            <p:ph type="title"/>
          </p:nvPr>
        </p:nvSpPr>
        <p:spPr>
          <a:xfrm>
            <a:off x="1449832" y="237600"/>
            <a:ext cx="9888000" cy="1022400"/>
          </a:xfrm>
        </p:spPr>
        <p:txBody>
          <a:bodyPr/>
          <a:lstStyle/>
          <a:p>
            <a:r>
              <a:rPr lang="en-US" b="1" dirty="0"/>
              <a:t>OECD toolkits for building enterprise resilience </a:t>
            </a:r>
          </a:p>
        </p:txBody>
      </p:sp>
      <p:sp>
        <p:nvSpPr>
          <p:cNvPr id="2" name="TextBox 1">
            <a:extLst>
              <a:ext uri="{FF2B5EF4-FFF2-40B4-BE49-F238E27FC236}">
                <a16:creationId xmlns:a16="http://schemas.microsoft.com/office/drawing/2014/main" id="{B76410D7-580A-48E5-1DEA-8C5BB91BB88A}"/>
              </a:ext>
            </a:extLst>
          </p:cNvPr>
          <p:cNvSpPr txBox="1"/>
          <p:nvPr/>
        </p:nvSpPr>
        <p:spPr>
          <a:xfrm>
            <a:off x="-88918" y="1483203"/>
            <a:ext cx="3077497" cy="830997"/>
          </a:xfrm>
          <a:prstGeom prst="rect">
            <a:avLst/>
          </a:prstGeom>
          <a:noFill/>
        </p:spPr>
        <p:txBody>
          <a:bodyPr wrap="square">
            <a:spAutoFit/>
          </a:bodyPr>
          <a:lstStyle/>
          <a:p>
            <a:pPr algn="ctr"/>
            <a:r>
              <a:rPr lang="en-US" sz="1600" b="1" dirty="0">
                <a:solidFill>
                  <a:schemeClr val="bg2">
                    <a:lumMod val="10000"/>
                  </a:schemeClr>
                </a:solidFill>
                <a:latin typeface="Arial" panose="020B0604020202020204" pitchFamily="34" charset="0"/>
                <a:cs typeface="Arial" panose="020B0604020202020204" pitchFamily="34" charset="0"/>
              </a:rPr>
              <a:t>Monitoring SME policy environment and </a:t>
            </a:r>
          </a:p>
          <a:p>
            <a:pPr algn="ctr"/>
            <a:r>
              <a:rPr lang="en-US" sz="1600" b="1" dirty="0">
                <a:solidFill>
                  <a:schemeClr val="bg2">
                    <a:lumMod val="10000"/>
                  </a:schemeClr>
                </a:solidFill>
                <a:latin typeface="Arial" panose="020B0604020202020204" pitchFamily="34" charset="0"/>
                <a:cs typeface="Arial" panose="020B0604020202020204" pitchFamily="34" charset="0"/>
              </a:rPr>
              <a:t>implementation</a:t>
            </a:r>
          </a:p>
        </p:txBody>
      </p:sp>
      <p:pic>
        <p:nvPicPr>
          <p:cNvPr id="5" name="Picture 4">
            <a:hlinkClick r:id="rId2"/>
            <a:extLst>
              <a:ext uri="{FF2B5EF4-FFF2-40B4-BE49-F238E27FC236}">
                <a16:creationId xmlns:a16="http://schemas.microsoft.com/office/drawing/2014/main" id="{033CC94F-CB17-4D35-C3B0-70C0E69639CE}"/>
              </a:ext>
            </a:extLst>
          </p:cNvPr>
          <p:cNvPicPr>
            <a:picLocks noChangeAspect="1"/>
          </p:cNvPicPr>
          <p:nvPr/>
        </p:nvPicPr>
        <p:blipFill>
          <a:blip r:embed="rId3"/>
          <a:stretch>
            <a:fillRect/>
          </a:stretch>
        </p:blipFill>
        <p:spPr>
          <a:xfrm>
            <a:off x="275038" y="2467540"/>
            <a:ext cx="2461068" cy="3903763"/>
          </a:xfrm>
          <a:prstGeom prst="rect">
            <a:avLst/>
          </a:prstGeom>
        </p:spPr>
      </p:pic>
      <p:sp>
        <p:nvSpPr>
          <p:cNvPr id="6" name="TextBox 5">
            <a:extLst>
              <a:ext uri="{FF2B5EF4-FFF2-40B4-BE49-F238E27FC236}">
                <a16:creationId xmlns:a16="http://schemas.microsoft.com/office/drawing/2014/main" id="{D9C5C273-E5A6-FFAD-0532-B3DA9E9DEA76}"/>
              </a:ext>
            </a:extLst>
          </p:cNvPr>
          <p:cNvSpPr txBox="1"/>
          <p:nvPr/>
        </p:nvSpPr>
        <p:spPr>
          <a:xfrm>
            <a:off x="2881910" y="1483203"/>
            <a:ext cx="3200712" cy="830997"/>
          </a:xfrm>
          <a:prstGeom prst="rect">
            <a:avLst/>
          </a:prstGeom>
          <a:noFill/>
        </p:spPr>
        <p:txBody>
          <a:bodyPr wrap="square">
            <a:spAutoFit/>
          </a:bodyPr>
          <a:lstStyle/>
          <a:p>
            <a:pPr algn="ctr"/>
            <a:r>
              <a:rPr lang="en-US" sz="1600" b="1" dirty="0">
                <a:solidFill>
                  <a:schemeClr val="bg2">
                    <a:lumMod val="10000"/>
                  </a:schemeClr>
                </a:solidFill>
                <a:latin typeface="Arial" panose="020B0604020202020204" pitchFamily="34" charset="0"/>
                <a:cs typeface="Arial" panose="020B0604020202020204" pitchFamily="34" charset="0"/>
              </a:rPr>
              <a:t>Dataset + Framework </a:t>
            </a:r>
          </a:p>
          <a:p>
            <a:pPr algn="ctr"/>
            <a:r>
              <a:rPr lang="en-US" sz="1600" b="1" dirty="0">
                <a:solidFill>
                  <a:schemeClr val="bg2">
                    <a:lumMod val="10000"/>
                  </a:schemeClr>
                </a:solidFill>
                <a:latin typeface="Arial" panose="020B0604020202020204" pitchFamily="34" charset="0"/>
                <a:cs typeface="Arial" panose="020B0604020202020204" pitchFamily="34" charset="0"/>
              </a:rPr>
              <a:t>to track and assess </a:t>
            </a:r>
          </a:p>
          <a:p>
            <a:pPr algn="ctr"/>
            <a:r>
              <a:rPr lang="en-US" sz="1600" b="1" dirty="0">
                <a:solidFill>
                  <a:schemeClr val="bg2">
                    <a:lumMod val="10000"/>
                  </a:schemeClr>
                </a:solidFill>
                <a:latin typeface="Arial" panose="020B0604020202020204" pitchFamily="34" charset="0"/>
                <a:cs typeface="Arial" panose="020B0604020202020204" pitchFamily="34" charset="0"/>
              </a:rPr>
              <a:t>entrepreneurial performance</a:t>
            </a:r>
          </a:p>
        </p:txBody>
      </p:sp>
      <p:pic>
        <p:nvPicPr>
          <p:cNvPr id="8" name="Picture 7">
            <a:hlinkClick r:id="rId4"/>
            <a:extLst>
              <a:ext uri="{FF2B5EF4-FFF2-40B4-BE49-F238E27FC236}">
                <a16:creationId xmlns:a16="http://schemas.microsoft.com/office/drawing/2014/main" id="{67175C4E-EC76-7D4A-791D-D8E5FBA1C9A2}"/>
              </a:ext>
            </a:extLst>
          </p:cNvPr>
          <p:cNvPicPr>
            <a:picLocks noChangeAspect="1"/>
          </p:cNvPicPr>
          <p:nvPr/>
        </p:nvPicPr>
        <p:blipFill>
          <a:blip r:embed="rId5"/>
          <a:stretch>
            <a:fillRect/>
          </a:stretch>
        </p:blipFill>
        <p:spPr>
          <a:xfrm>
            <a:off x="6225753" y="2467540"/>
            <a:ext cx="2600507" cy="3903763"/>
          </a:xfrm>
          <a:prstGeom prst="rect">
            <a:avLst/>
          </a:prstGeom>
        </p:spPr>
      </p:pic>
      <p:sp>
        <p:nvSpPr>
          <p:cNvPr id="9" name="TextBox 8">
            <a:extLst>
              <a:ext uri="{FF2B5EF4-FFF2-40B4-BE49-F238E27FC236}">
                <a16:creationId xmlns:a16="http://schemas.microsoft.com/office/drawing/2014/main" id="{16248C8F-2973-00F7-B971-ACADE846806E}"/>
              </a:ext>
            </a:extLst>
          </p:cNvPr>
          <p:cNvSpPr txBox="1"/>
          <p:nvPr/>
        </p:nvSpPr>
        <p:spPr>
          <a:xfrm>
            <a:off x="5930446" y="1483202"/>
            <a:ext cx="3200712" cy="830997"/>
          </a:xfrm>
          <a:prstGeom prst="rect">
            <a:avLst/>
          </a:prstGeom>
          <a:noFill/>
        </p:spPr>
        <p:txBody>
          <a:bodyPr wrap="square">
            <a:spAutoFit/>
          </a:bodyPr>
          <a:lstStyle/>
          <a:p>
            <a:pPr algn="ctr"/>
            <a:r>
              <a:rPr lang="en-US" sz="1600" b="1" dirty="0">
                <a:solidFill>
                  <a:schemeClr val="bg2">
                    <a:lumMod val="10000"/>
                  </a:schemeClr>
                </a:solidFill>
                <a:latin typeface="Arial" panose="020B0604020202020204" pitchFamily="34" charset="0"/>
                <a:cs typeface="Arial" panose="020B0604020202020204" pitchFamily="34" charset="0"/>
              </a:rPr>
              <a:t>SME and Entrepreneurship </a:t>
            </a:r>
          </a:p>
          <a:p>
            <a:pPr algn="ctr"/>
            <a:r>
              <a:rPr lang="en-US" sz="1600" b="1" dirty="0">
                <a:solidFill>
                  <a:schemeClr val="bg2">
                    <a:lumMod val="10000"/>
                  </a:schemeClr>
                </a:solidFill>
                <a:latin typeface="Arial" panose="020B0604020202020204" pitchFamily="34" charset="0"/>
                <a:cs typeface="Arial" panose="020B0604020202020204" pitchFamily="34" charset="0"/>
              </a:rPr>
              <a:t>trend and performance-tracking (biennial publication)  </a:t>
            </a:r>
          </a:p>
        </p:txBody>
      </p:sp>
      <p:pic>
        <p:nvPicPr>
          <p:cNvPr id="11" name="Picture 10">
            <a:hlinkClick r:id="rId6"/>
            <a:extLst>
              <a:ext uri="{FF2B5EF4-FFF2-40B4-BE49-F238E27FC236}">
                <a16:creationId xmlns:a16="http://schemas.microsoft.com/office/drawing/2014/main" id="{B7F87B5D-00EC-3F1E-8774-ADB52CE8EA26}"/>
              </a:ext>
            </a:extLst>
          </p:cNvPr>
          <p:cNvPicPr>
            <a:picLocks noChangeAspect="1"/>
          </p:cNvPicPr>
          <p:nvPr/>
        </p:nvPicPr>
        <p:blipFill>
          <a:blip r:embed="rId7"/>
          <a:stretch>
            <a:fillRect/>
          </a:stretch>
        </p:blipFill>
        <p:spPr>
          <a:xfrm>
            <a:off x="3077496" y="2467540"/>
            <a:ext cx="2770212" cy="3892243"/>
          </a:xfrm>
          <a:prstGeom prst="rect">
            <a:avLst/>
          </a:prstGeom>
        </p:spPr>
      </p:pic>
      <p:sp>
        <p:nvSpPr>
          <p:cNvPr id="12" name="TextBox 11">
            <a:extLst>
              <a:ext uri="{FF2B5EF4-FFF2-40B4-BE49-F238E27FC236}">
                <a16:creationId xmlns:a16="http://schemas.microsoft.com/office/drawing/2014/main" id="{2CFFB6EB-F670-2DE8-F685-090E7A2CC5B9}"/>
              </a:ext>
            </a:extLst>
          </p:cNvPr>
          <p:cNvSpPr txBox="1"/>
          <p:nvPr/>
        </p:nvSpPr>
        <p:spPr>
          <a:xfrm>
            <a:off x="9120333" y="1483202"/>
            <a:ext cx="2899355" cy="830997"/>
          </a:xfrm>
          <a:prstGeom prst="rect">
            <a:avLst/>
          </a:prstGeom>
          <a:noFill/>
        </p:spPr>
        <p:txBody>
          <a:bodyPr wrap="square">
            <a:spAutoFit/>
          </a:bodyPr>
          <a:lstStyle/>
          <a:p>
            <a:pPr algn="ctr"/>
            <a:r>
              <a:rPr lang="en-US" sz="1600" b="1" dirty="0">
                <a:solidFill>
                  <a:schemeClr val="bg2">
                    <a:lumMod val="10000"/>
                  </a:schemeClr>
                </a:solidFill>
                <a:latin typeface="Arial" panose="020B0604020202020204" pitchFamily="34" charset="0"/>
                <a:cs typeface="Arial" panose="020B0604020202020204" pitchFamily="34" charset="0"/>
              </a:rPr>
              <a:t>Scoreboard of Government support, access to finance and financing tools </a:t>
            </a:r>
          </a:p>
        </p:txBody>
      </p:sp>
      <p:pic>
        <p:nvPicPr>
          <p:cNvPr id="14" name="Picture 13">
            <a:hlinkClick r:id="rId8"/>
            <a:extLst>
              <a:ext uri="{FF2B5EF4-FFF2-40B4-BE49-F238E27FC236}">
                <a16:creationId xmlns:a16="http://schemas.microsoft.com/office/drawing/2014/main" id="{A2997B02-61E5-2835-B075-1BFD8F38634A}"/>
              </a:ext>
            </a:extLst>
          </p:cNvPr>
          <p:cNvPicPr>
            <a:picLocks noChangeAspect="1"/>
          </p:cNvPicPr>
          <p:nvPr/>
        </p:nvPicPr>
        <p:blipFill>
          <a:blip r:embed="rId9"/>
          <a:stretch>
            <a:fillRect/>
          </a:stretch>
        </p:blipFill>
        <p:spPr>
          <a:xfrm>
            <a:off x="9183985" y="2456020"/>
            <a:ext cx="2772053" cy="3903763"/>
          </a:xfrm>
          <a:prstGeom prst="rect">
            <a:avLst/>
          </a:prstGeom>
        </p:spPr>
      </p:pic>
    </p:spTree>
    <p:extLst>
      <p:ext uri="{BB962C8B-B14F-4D97-AF65-F5344CB8AC3E}">
        <p14:creationId xmlns:p14="http://schemas.microsoft.com/office/powerpoint/2010/main" val="229742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65D09-3011-232D-D333-42AD4CC287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45298D-E2B1-9107-7AE0-99AE0403718A}"/>
              </a:ext>
            </a:extLst>
          </p:cNvPr>
          <p:cNvSpPr>
            <a:spLocks noGrp="1"/>
          </p:cNvSpPr>
          <p:nvPr>
            <p:ph type="title"/>
          </p:nvPr>
        </p:nvSpPr>
        <p:spPr>
          <a:xfrm>
            <a:off x="1430168" y="237600"/>
            <a:ext cx="10653678" cy="1022400"/>
          </a:xfrm>
        </p:spPr>
        <p:txBody>
          <a:bodyPr/>
          <a:lstStyle/>
          <a:p>
            <a:r>
              <a:rPr lang="en-US" b="1" dirty="0"/>
              <a:t>OECD Entrepreneurial Ecosystem Diagnostics (EED)</a:t>
            </a:r>
          </a:p>
        </p:txBody>
      </p:sp>
      <p:sp>
        <p:nvSpPr>
          <p:cNvPr id="4" name="TextBox 3">
            <a:extLst>
              <a:ext uri="{FF2B5EF4-FFF2-40B4-BE49-F238E27FC236}">
                <a16:creationId xmlns:a16="http://schemas.microsoft.com/office/drawing/2014/main" id="{CC37D0AD-DD53-E57A-165C-3B22EE1A2C3A}"/>
              </a:ext>
            </a:extLst>
          </p:cNvPr>
          <p:cNvSpPr txBox="1"/>
          <p:nvPr/>
        </p:nvSpPr>
        <p:spPr>
          <a:xfrm>
            <a:off x="442451" y="1541349"/>
            <a:ext cx="11307097" cy="1754326"/>
          </a:xfrm>
          <a:prstGeom prst="rect">
            <a:avLst/>
          </a:prstGeom>
          <a:noFill/>
        </p:spPr>
        <p:txBody>
          <a:bodyPr wrap="square">
            <a:spAutoFit/>
          </a:bodyPr>
          <a:lstStyle/>
          <a:p>
            <a:pPr lvl="1"/>
            <a:r>
              <a:rPr lang="en-US" dirty="0">
                <a:solidFill>
                  <a:schemeClr val="bg2">
                    <a:lumMod val="10000"/>
                  </a:schemeClr>
                </a:solidFill>
                <a:latin typeface="+mj-lt"/>
              </a:rPr>
              <a:t>The EED measures the quality of the conditions that enable productive entrepreneurship across 10 ecosystem elements (institutions, finance, markets, talent, networks, etc.), and tracks outcomes such as startup rates, business survival, and high-growth firms. </a:t>
            </a:r>
          </a:p>
          <a:p>
            <a:pPr lvl="1"/>
            <a:endParaRPr lang="en-US" dirty="0">
              <a:solidFill>
                <a:schemeClr val="bg2">
                  <a:lumMod val="10000"/>
                </a:schemeClr>
              </a:solidFill>
              <a:latin typeface="+mj-lt"/>
            </a:endParaRPr>
          </a:p>
          <a:p>
            <a:pPr lvl="1"/>
            <a:r>
              <a:rPr lang="en-US" b="1" u="sng" dirty="0">
                <a:solidFill>
                  <a:schemeClr val="bg2">
                    <a:lumMod val="10000"/>
                  </a:schemeClr>
                </a:solidFill>
                <a:latin typeface="+mj-lt"/>
              </a:rPr>
              <a:t>Objective:</a:t>
            </a:r>
            <a:r>
              <a:rPr lang="en-US" dirty="0">
                <a:solidFill>
                  <a:schemeClr val="bg2">
                    <a:lumMod val="10000"/>
                  </a:schemeClr>
                </a:solidFill>
                <a:latin typeface="+mj-lt"/>
              </a:rPr>
              <a:t> explicit identification of systemic bottlenecks and vulnerabilities in entrepreneurial ecosystems. </a:t>
            </a:r>
            <a:endParaRPr lang="en-US" sz="2000" dirty="0">
              <a:solidFill>
                <a:schemeClr val="bg2">
                  <a:lumMod val="10000"/>
                </a:schemeClr>
              </a:solidFill>
              <a:latin typeface="+mj-lt"/>
              <a:cs typeface="Arial" panose="020B0604020202020204" pitchFamily="34" charset="0"/>
            </a:endParaRPr>
          </a:p>
        </p:txBody>
      </p:sp>
      <p:sp>
        <p:nvSpPr>
          <p:cNvPr id="5" name="TextBox 4">
            <a:extLst>
              <a:ext uri="{FF2B5EF4-FFF2-40B4-BE49-F238E27FC236}">
                <a16:creationId xmlns:a16="http://schemas.microsoft.com/office/drawing/2014/main" id="{1E964E02-A080-879F-8947-2D60964C64F6}"/>
              </a:ext>
            </a:extLst>
          </p:cNvPr>
          <p:cNvSpPr txBox="1"/>
          <p:nvPr/>
        </p:nvSpPr>
        <p:spPr>
          <a:xfrm>
            <a:off x="4397124" y="5222654"/>
            <a:ext cx="3583859" cy="1077218"/>
          </a:xfrm>
          <a:prstGeom prst="rect">
            <a:avLst/>
          </a:prstGeom>
          <a:noFill/>
        </p:spPr>
        <p:txBody>
          <a:bodyPr wrap="square">
            <a:spAutoFit/>
          </a:bodyPr>
          <a:lstStyle/>
          <a:p>
            <a:pPr algn="ctr"/>
            <a:r>
              <a:rPr lang="en-US" sz="1600" dirty="0">
                <a:solidFill>
                  <a:schemeClr val="bg2">
                    <a:lumMod val="10000"/>
                  </a:schemeClr>
                </a:solidFill>
                <a:latin typeface="Aptos" panose="020B0004020202020204" pitchFamily="34" charset="0"/>
              </a:rPr>
              <a:t>Interaction between multiple dimensions of the ecosystem, such as Institutions and governance, Finance, Human capital, Markets etc. </a:t>
            </a:r>
            <a:endParaRPr lang="en-US" sz="1600" b="1" i="1" dirty="0">
              <a:solidFill>
                <a:schemeClr val="bg2">
                  <a:lumMod val="10000"/>
                </a:schemeClr>
              </a:solidFill>
              <a:latin typeface="Aptos" panose="020B0004020202020204" pitchFamily="34" charset="0"/>
            </a:endParaRPr>
          </a:p>
        </p:txBody>
      </p:sp>
      <p:sp>
        <p:nvSpPr>
          <p:cNvPr id="6" name="Arrow: Chevron 5">
            <a:extLst>
              <a:ext uri="{FF2B5EF4-FFF2-40B4-BE49-F238E27FC236}">
                <a16:creationId xmlns:a16="http://schemas.microsoft.com/office/drawing/2014/main" id="{16DED812-DD28-CCF7-5DEE-0DD3BA448CB4}"/>
              </a:ext>
            </a:extLst>
          </p:cNvPr>
          <p:cNvSpPr/>
          <p:nvPr/>
        </p:nvSpPr>
        <p:spPr>
          <a:xfrm>
            <a:off x="542878" y="1570845"/>
            <a:ext cx="283030" cy="366474"/>
          </a:xfrm>
          <a:prstGeom prst="chevron">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662831D5-EC0C-5B74-BC8E-086337ACB1A6}"/>
              </a:ext>
            </a:extLst>
          </p:cNvPr>
          <p:cNvSpPr/>
          <p:nvPr/>
        </p:nvSpPr>
        <p:spPr>
          <a:xfrm>
            <a:off x="542878" y="2650653"/>
            <a:ext cx="283030" cy="366474"/>
          </a:xfrm>
          <a:prstGeom prst="chevron">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93183DF1-84FE-8FEE-3954-84B309661DA9}"/>
              </a:ext>
            </a:extLst>
          </p:cNvPr>
          <p:cNvSpPr/>
          <p:nvPr/>
        </p:nvSpPr>
        <p:spPr>
          <a:xfrm>
            <a:off x="542878" y="4048268"/>
            <a:ext cx="3106995" cy="646331"/>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a:latin typeface="Aptos" panose="020B0004020202020204" pitchFamily="34" charset="0"/>
              </a:rPr>
              <a:t>Entrepreneurial outcomes</a:t>
            </a:r>
          </a:p>
        </p:txBody>
      </p:sp>
      <p:sp>
        <p:nvSpPr>
          <p:cNvPr id="9" name="Rectangle 8">
            <a:extLst>
              <a:ext uri="{FF2B5EF4-FFF2-40B4-BE49-F238E27FC236}">
                <a16:creationId xmlns:a16="http://schemas.microsoft.com/office/drawing/2014/main" id="{E75F037B-68BB-676B-7050-8F7698044131}"/>
              </a:ext>
            </a:extLst>
          </p:cNvPr>
          <p:cNvSpPr/>
          <p:nvPr/>
        </p:nvSpPr>
        <p:spPr>
          <a:xfrm>
            <a:off x="4490531" y="3429000"/>
            <a:ext cx="3490452" cy="646331"/>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a:latin typeface="Aptos" panose="020B0004020202020204" pitchFamily="34" charset="0"/>
              </a:rPr>
              <a:t>Firm-level performance</a:t>
            </a:r>
          </a:p>
        </p:txBody>
      </p:sp>
      <p:sp>
        <p:nvSpPr>
          <p:cNvPr id="10" name="Rectangle 9">
            <a:extLst>
              <a:ext uri="{FF2B5EF4-FFF2-40B4-BE49-F238E27FC236}">
                <a16:creationId xmlns:a16="http://schemas.microsoft.com/office/drawing/2014/main" id="{4CA7708C-5DF6-9229-32BE-5DB6C077E34D}"/>
              </a:ext>
            </a:extLst>
          </p:cNvPr>
          <p:cNvSpPr/>
          <p:nvPr/>
        </p:nvSpPr>
        <p:spPr>
          <a:xfrm>
            <a:off x="4490531" y="4536995"/>
            <a:ext cx="3490452" cy="646331"/>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a:latin typeface="Aptos" panose="020B0004020202020204" pitchFamily="34" charset="0"/>
              </a:rPr>
              <a:t>Ecosystem conditions</a:t>
            </a:r>
          </a:p>
        </p:txBody>
      </p:sp>
      <p:cxnSp>
        <p:nvCxnSpPr>
          <p:cNvPr id="12" name="Connector: Elbow 11">
            <a:extLst>
              <a:ext uri="{FF2B5EF4-FFF2-40B4-BE49-F238E27FC236}">
                <a16:creationId xmlns:a16="http://schemas.microsoft.com/office/drawing/2014/main" id="{A3489DA4-63A2-3973-5749-361400393411}"/>
              </a:ext>
            </a:extLst>
          </p:cNvPr>
          <p:cNvCxnSpPr>
            <a:cxnSpLocks/>
            <a:stCxn id="8" idx="3"/>
            <a:endCxn id="9" idx="1"/>
          </p:cNvCxnSpPr>
          <p:nvPr/>
        </p:nvCxnSpPr>
        <p:spPr>
          <a:xfrm flipV="1">
            <a:off x="3649873" y="3752166"/>
            <a:ext cx="840658" cy="619268"/>
          </a:xfrm>
          <a:prstGeom prst="bentConnector3">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C015F17A-702A-8DE8-0CD9-C78E5EF7CAEE}"/>
              </a:ext>
            </a:extLst>
          </p:cNvPr>
          <p:cNvCxnSpPr>
            <a:cxnSpLocks/>
            <a:stCxn id="8" idx="3"/>
            <a:endCxn id="10" idx="1"/>
          </p:cNvCxnSpPr>
          <p:nvPr/>
        </p:nvCxnSpPr>
        <p:spPr>
          <a:xfrm>
            <a:off x="3649873" y="4371434"/>
            <a:ext cx="840658" cy="488727"/>
          </a:xfrm>
          <a:prstGeom prst="bentConnector3">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Arrow: Right 16">
            <a:extLst>
              <a:ext uri="{FF2B5EF4-FFF2-40B4-BE49-F238E27FC236}">
                <a16:creationId xmlns:a16="http://schemas.microsoft.com/office/drawing/2014/main" id="{0169F3CA-C85C-5F2B-88ED-34A6F9459749}"/>
              </a:ext>
            </a:extLst>
          </p:cNvPr>
          <p:cNvSpPr/>
          <p:nvPr/>
        </p:nvSpPr>
        <p:spPr>
          <a:xfrm>
            <a:off x="8320196" y="4972795"/>
            <a:ext cx="648929" cy="421061"/>
          </a:xfrm>
          <a:prstGeom prst="right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80C53C3-F4F4-ACEE-8EA6-491F801E5F4D}"/>
              </a:ext>
            </a:extLst>
          </p:cNvPr>
          <p:cNvSpPr txBox="1"/>
          <p:nvPr/>
        </p:nvSpPr>
        <p:spPr>
          <a:xfrm>
            <a:off x="8969125" y="5014048"/>
            <a:ext cx="3583859" cy="369332"/>
          </a:xfrm>
          <a:prstGeom prst="rect">
            <a:avLst/>
          </a:prstGeom>
          <a:noFill/>
        </p:spPr>
        <p:txBody>
          <a:bodyPr wrap="square">
            <a:spAutoFit/>
          </a:bodyPr>
          <a:lstStyle/>
          <a:p>
            <a:r>
              <a:rPr lang="en-US" b="1" dirty="0">
                <a:solidFill>
                  <a:schemeClr val="bg2">
                    <a:lumMod val="10000"/>
                  </a:schemeClr>
                </a:solidFill>
                <a:latin typeface="Aptos" panose="020B0004020202020204" pitchFamily="34" charset="0"/>
              </a:rPr>
              <a:t>Centrality of EED framework</a:t>
            </a:r>
            <a:endParaRPr lang="en-US" b="1" i="1" dirty="0">
              <a:solidFill>
                <a:schemeClr val="bg2">
                  <a:lumMod val="10000"/>
                </a:schemeClr>
              </a:solidFill>
              <a:latin typeface="Aptos" panose="020B0004020202020204" pitchFamily="34" charset="0"/>
            </a:endParaRPr>
          </a:p>
        </p:txBody>
      </p:sp>
    </p:spTree>
    <p:extLst>
      <p:ext uri="{BB962C8B-B14F-4D97-AF65-F5344CB8AC3E}">
        <p14:creationId xmlns:p14="http://schemas.microsoft.com/office/powerpoint/2010/main" val="283553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CF4C8-70C0-0BF0-39BC-499E141DB4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2436F1A-B3FA-D0C8-54E8-00015A628780}"/>
              </a:ext>
            </a:extLst>
          </p:cNvPr>
          <p:cNvSpPr>
            <a:spLocks noGrp="1"/>
          </p:cNvSpPr>
          <p:nvPr>
            <p:ph type="title"/>
          </p:nvPr>
        </p:nvSpPr>
        <p:spPr>
          <a:xfrm>
            <a:off x="1430168" y="237600"/>
            <a:ext cx="10653678" cy="1022400"/>
          </a:xfrm>
        </p:spPr>
        <p:txBody>
          <a:bodyPr/>
          <a:lstStyle/>
          <a:p>
            <a:r>
              <a:rPr lang="en-US" b="1" dirty="0"/>
              <a:t>Indicators used to measure Entrepreneurial Ecosystem elements for EED</a:t>
            </a:r>
          </a:p>
        </p:txBody>
      </p:sp>
      <p:pic>
        <p:nvPicPr>
          <p:cNvPr id="15" name="Picture 14">
            <a:extLst>
              <a:ext uri="{FF2B5EF4-FFF2-40B4-BE49-F238E27FC236}">
                <a16:creationId xmlns:a16="http://schemas.microsoft.com/office/drawing/2014/main" id="{EFF01C23-07CA-1B52-DF30-9231C255A047}"/>
              </a:ext>
            </a:extLst>
          </p:cNvPr>
          <p:cNvPicPr>
            <a:picLocks noChangeAspect="1"/>
          </p:cNvPicPr>
          <p:nvPr/>
        </p:nvPicPr>
        <p:blipFill>
          <a:blip r:embed="rId2"/>
          <a:stretch>
            <a:fillRect/>
          </a:stretch>
        </p:blipFill>
        <p:spPr>
          <a:xfrm>
            <a:off x="957185" y="1455174"/>
            <a:ext cx="5064689" cy="4911213"/>
          </a:xfrm>
          <a:prstGeom prst="rect">
            <a:avLst/>
          </a:prstGeom>
        </p:spPr>
      </p:pic>
      <p:pic>
        <p:nvPicPr>
          <p:cNvPr id="19" name="Picture 18">
            <a:extLst>
              <a:ext uri="{FF2B5EF4-FFF2-40B4-BE49-F238E27FC236}">
                <a16:creationId xmlns:a16="http://schemas.microsoft.com/office/drawing/2014/main" id="{4B70ED25-CF5B-7C51-507C-7401FAD12A1E}"/>
              </a:ext>
            </a:extLst>
          </p:cNvPr>
          <p:cNvPicPr>
            <a:picLocks noChangeAspect="1"/>
          </p:cNvPicPr>
          <p:nvPr/>
        </p:nvPicPr>
        <p:blipFill>
          <a:blip r:embed="rId3"/>
          <a:stretch>
            <a:fillRect/>
          </a:stretch>
        </p:blipFill>
        <p:spPr>
          <a:xfrm>
            <a:off x="6434289" y="2104328"/>
            <a:ext cx="5198110" cy="573847"/>
          </a:xfrm>
          <a:prstGeom prst="rect">
            <a:avLst/>
          </a:prstGeom>
        </p:spPr>
      </p:pic>
      <p:pic>
        <p:nvPicPr>
          <p:cNvPr id="21" name="Picture 20">
            <a:extLst>
              <a:ext uri="{FF2B5EF4-FFF2-40B4-BE49-F238E27FC236}">
                <a16:creationId xmlns:a16="http://schemas.microsoft.com/office/drawing/2014/main" id="{A6774886-149B-841F-04B6-B80AFF5AC06A}"/>
              </a:ext>
            </a:extLst>
          </p:cNvPr>
          <p:cNvPicPr>
            <a:picLocks noChangeAspect="1"/>
          </p:cNvPicPr>
          <p:nvPr/>
        </p:nvPicPr>
        <p:blipFill>
          <a:blip r:embed="rId4"/>
          <a:stretch>
            <a:fillRect/>
          </a:stretch>
        </p:blipFill>
        <p:spPr>
          <a:xfrm>
            <a:off x="6424457" y="2678175"/>
            <a:ext cx="5249878" cy="2532921"/>
          </a:xfrm>
          <a:prstGeom prst="rect">
            <a:avLst/>
          </a:prstGeom>
        </p:spPr>
      </p:pic>
      <p:sp>
        <p:nvSpPr>
          <p:cNvPr id="23" name="TextBox 22">
            <a:extLst>
              <a:ext uri="{FF2B5EF4-FFF2-40B4-BE49-F238E27FC236}">
                <a16:creationId xmlns:a16="http://schemas.microsoft.com/office/drawing/2014/main" id="{77967047-53D6-A537-20A4-43DF488BB08F}"/>
              </a:ext>
            </a:extLst>
          </p:cNvPr>
          <p:cNvSpPr txBox="1"/>
          <p:nvPr/>
        </p:nvSpPr>
        <p:spPr>
          <a:xfrm>
            <a:off x="393288" y="6506591"/>
            <a:ext cx="10894143" cy="230832"/>
          </a:xfrm>
          <a:prstGeom prst="rect">
            <a:avLst/>
          </a:prstGeom>
          <a:noFill/>
        </p:spPr>
        <p:txBody>
          <a:bodyPr wrap="square">
            <a:spAutoFit/>
          </a:bodyPr>
          <a:lstStyle/>
          <a:p>
            <a:r>
              <a:rPr lang="en-US" sz="900" i="1" dirty="0">
                <a:cs typeface="Segoe UI" panose="020B0502040204020203" pitchFamily="34" charset="0"/>
              </a:rPr>
              <a:t>Source</a:t>
            </a:r>
            <a:r>
              <a:rPr lang="en-US" sz="900" dirty="0">
                <a:cs typeface="Segoe UI" panose="020B0502040204020203" pitchFamily="34" charset="0"/>
              </a:rPr>
              <a:t>: </a:t>
            </a:r>
            <a:r>
              <a:rPr lang="en-US" sz="900" dirty="0">
                <a:hlinkClick r:id="rId5"/>
              </a:rPr>
              <a:t>Entrepreneurial Ecosystem Diagnostics | OECD</a:t>
            </a:r>
            <a:r>
              <a:rPr lang="en-US" sz="900" dirty="0"/>
              <a:t> (2025) </a:t>
            </a:r>
            <a:endParaRPr lang="en-GB" sz="900" dirty="0">
              <a:cs typeface="Segoe UI" panose="020B0502040204020203" pitchFamily="34" charset="0"/>
            </a:endParaRPr>
          </a:p>
        </p:txBody>
      </p:sp>
    </p:spTree>
    <p:extLst>
      <p:ext uri="{BB962C8B-B14F-4D97-AF65-F5344CB8AC3E}">
        <p14:creationId xmlns:p14="http://schemas.microsoft.com/office/powerpoint/2010/main" val="3074391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4D265-71CB-5B4B-F7F8-2A6D677C95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55CDC2-E73A-64FF-1546-A24661F408EC}"/>
              </a:ext>
            </a:extLst>
          </p:cNvPr>
          <p:cNvSpPr>
            <a:spLocks noGrp="1"/>
          </p:cNvSpPr>
          <p:nvPr>
            <p:ph type="title"/>
          </p:nvPr>
        </p:nvSpPr>
        <p:spPr>
          <a:xfrm>
            <a:off x="1430168" y="237600"/>
            <a:ext cx="10653678" cy="1022400"/>
          </a:xfrm>
        </p:spPr>
        <p:txBody>
          <a:bodyPr/>
          <a:lstStyle/>
          <a:p>
            <a:r>
              <a:rPr lang="en-US" b="1" dirty="0"/>
              <a:t>ISED and OECD framework methodologies</a:t>
            </a:r>
          </a:p>
        </p:txBody>
      </p:sp>
      <p:sp>
        <p:nvSpPr>
          <p:cNvPr id="4" name="TextBox 3">
            <a:extLst>
              <a:ext uri="{FF2B5EF4-FFF2-40B4-BE49-F238E27FC236}">
                <a16:creationId xmlns:a16="http://schemas.microsoft.com/office/drawing/2014/main" id="{5CAAA3F1-5D5D-A00A-7C36-C5A6B181297A}"/>
              </a:ext>
            </a:extLst>
          </p:cNvPr>
          <p:cNvSpPr txBox="1"/>
          <p:nvPr/>
        </p:nvSpPr>
        <p:spPr>
          <a:xfrm>
            <a:off x="442451" y="1541349"/>
            <a:ext cx="11307097" cy="3170099"/>
          </a:xfrm>
          <a:prstGeom prst="rect">
            <a:avLst/>
          </a:prstGeom>
          <a:noFill/>
        </p:spPr>
        <p:txBody>
          <a:bodyPr wrap="square">
            <a:spAutoFit/>
          </a:bodyPr>
          <a:lstStyle/>
          <a:p>
            <a:pPr lvl="1"/>
            <a:r>
              <a:rPr lang="en-US" dirty="0">
                <a:solidFill>
                  <a:schemeClr val="bg2">
                    <a:lumMod val="10000"/>
                  </a:schemeClr>
                </a:solidFill>
                <a:latin typeface="+mj-lt"/>
              </a:rPr>
              <a:t>The ISED framework's emphasis on financial, operational, market, social, and environmental vulnerabilities also reflects the OECD's increasing focus on integrated approaches to resilience.</a:t>
            </a:r>
            <a:r>
              <a:rPr lang="en-US" dirty="0"/>
              <a:t> </a:t>
            </a:r>
          </a:p>
          <a:p>
            <a:pPr lvl="1"/>
            <a:endParaRPr lang="en-US" dirty="0">
              <a:solidFill>
                <a:schemeClr val="bg2">
                  <a:lumMod val="10000"/>
                </a:schemeClr>
              </a:solidFill>
              <a:latin typeface="+mj-lt"/>
            </a:endParaRPr>
          </a:p>
          <a:p>
            <a:pPr lvl="1"/>
            <a:r>
              <a:rPr lang="en-US" b="1" dirty="0">
                <a:solidFill>
                  <a:schemeClr val="bg2">
                    <a:lumMod val="10000"/>
                  </a:schemeClr>
                </a:solidFill>
                <a:latin typeface="+mj-lt"/>
              </a:rPr>
              <a:t>“Multi-layer diagnostic model”:</a:t>
            </a:r>
            <a:r>
              <a:rPr lang="en-US" dirty="0">
                <a:solidFill>
                  <a:schemeClr val="bg2">
                    <a:lumMod val="10000"/>
                  </a:schemeClr>
                </a:solidFill>
                <a:latin typeface="+mj-lt"/>
              </a:rPr>
              <a:t> seeks to identify vulnerabilities across multiple dimensions simultaneously. </a:t>
            </a:r>
          </a:p>
          <a:p>
            <a:pPr lvl="2"/>
            <a:r>
              <a:rPr lang="en-US" i="1" dirty="0">
                <a:solidFill>
                  <a:schemeClr val="bg2">
                    <a:lumMod val="10000"/>
                  </a:schemeClr>
                </a:solidFill>
                <a:latin typeface="+mj-lt"/>
              </a:rPr>
              <a:t>Conceptually close to the EED approach, which </a:t>
            </a:r>
            <a:r>
              <a:rPr lang="en-US" i="1" dirty="0" err="1">
                <a:solidFill>
                  <a:schemeClr val="bg2">
                    <a:lumMod val="10000"/>
                  </a:schemeClr>
                </a:solidFill>
                <a:latin typeface="+mj-lt"/>
              </a:rPr>
              <a:t>recognises</a:t>
            </a:r>
            <a:r>
              <a:rPr lang="en-US" i="1" dirty="0">
                <a:solidFill>
                  <a:schemeClr val="bg2">
                    <a:lumMod val="10000"/>
                  </a:schemeClr>
                </a:solidFill>
                <a:latin typeface="+mj-lt"/>
              </a:rPr>
              <a:t> that entrepreneurial performance is often constrained by combinations of factors rather than a single market failure. </a:t>
            </a:r>
          </a:p>
          <a:p>
            <a:pPr lvl="1"/>
            <a:endParaRPr lang="en-US" dirty="0">
              <a:solidFill>
                <a:schemeClr val="bg2">
                  <a:lumMod val="10000"/>
                </a:schemeClr>
              </a:solidFill>
              <a:latin typeface="+mj-lt"/>
              <a:cs typeface="Arial" panose="020B0604020202020204" pitchFamily="34" charset="0"/>
            </a:endParaRPr>
          </a:p>
          <a:p>
            <a:pPr lvl="1"/>
            <a:r>
              <a:rPr lang="en-US" b="1" dirty="0">
                <a:solidFill>
                  <a:schemeClr val="bg2">
                    <a:lumMod val="10000"/>
                  </a:schemeClr>
                </a:solidFill>
                <a:latin typeface="+mj-lt"/>
              </a:rPr>
              <a:t>“Triple bottom line” perspective:</a:t>
            </a:r>
            <a:r>
              <a:rPr lang="en-US" dirty="0">
                <a:solidFill>
                  <a:schemeClr val="bg2">
                    <a:lumMod val="10000"/>
                  </a:schemeClr>
                </a:solidFill>
                <a:latin typeface="+mj-lt"/>
              </a:rPr>
              <a:t> </a:t>
            </a:r>
          </a:p>
          <a:p>
            <a:pPr lvl="2"/>
            <a:r>
              <a:rPr lang="en-US" i="1" dirty="0">
                <a:solidFill>
                  <a:schemeClr val="bg2">
                    <a:lumMod val="10000"/>
                  </a:schemeClr>
                </a:solidFill>
                <a:latin typeface="+mj-lt"/>
              </a:rPr>
              <a:t>Consistent with OECD work linking SME competitiveness with environmental sustainability and inclusive growth.</a:t>
            </a:r>
            <a:endParaRPr lang="en-US" i="1" dirty="0">
              <a:solidFill>
                <a:schemeClr val="bg2">
                  <a:lumMod val="10000"/>
                </a:schemeClr>
              </a:solidFill>
              <a:latin typeface="+mj-lt"/>
              <a:cs typeface="Arial" panose="020B0604020202020204" pitchFamily="34" charset="0"/>
            </a:endParaRPr>
          </a:p>
        </p:txBody>
      </p:sp>
      <p:sp>
        <p:nvSpPr>
          <p:cNvPr id="6" name="Arrow: Chevron 5">
            <a:extLst>
              <a:ext uri="{FF2B5EF4-FFF2-40B4-BE49-F238E27FC236}">
                <a16:creationId xmlns:a16="http://schemas.microsoft.com/office/drawing/2014/main" id="{3F33D341-F99E-B714-62D7-C1107245DF4C}"/>
              </a:ext>
            </a:extLst>
          </p:cNvPr>
          <p:cNvSpPr/>
          <p:nvPr/>
        </p:nvSpPr>
        <p:spPr>
          <a:xfrm>
            <a:off x="542878" y="1570845"/>
            <a:ext cx="283030" cy="366474"/>
          </a:xfrm>
          <a:prstGeom prst="chevron">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4E7207F2-7F05-3554-1F13-BBAA5D0C2BE2}"/>
              </a:ext>
            </a:extLst>
          </p:cNvPr>
          <p:cNvSpPr/>
          <p:nvPr/>
        </p:nvSpPr>
        <p:spPr>
          <a:xfrm>
            <a:off x="542878" y="2365514"/>
            <a:ext cx="283030" cy="366474"/>
          </a:xfrm>
          <a:prstGeom prst="chevron">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Arrow: Chevron 1">
            <a:extLst>
              <a:ext uri="{FF2B5EF4-FFF2-40B4-BE49-F238E27FC236}">
                <a16:creationId xmlns:a16="http://schemas.microsoft.com/office/drawing/2014/main" id="{8EC1B687-B8F2-EC10-58FC-7B2417D4B603}"/>
              </a:ext>
            </a:extLst>
          </p:cNvPr>
          <p:cNvSpPr/>
          <p:nvPr/>
        </p:nvSpPr>
        <p:spPr>
          <a:xfrm>
            <a:off x="542878" y="3737117"/>
            <a:ext cx="283030" cy="366474"/>
          </a:xfrm>
          <a:prstGeom prst="chevron">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14D4588F-448D-3A11-9813-1960970998B3}"/>
              </a:ext>
            </a:extLst>
          </p:cNvPr>
          <p:cNvSpPr txBox="1"/>
          <p:nvPr/>
        </p:nvSpPr>
        <p:spPr>
          <a:xfrm>
            <a:off x="542878" y="4992797"/>
            <a:ext cx="11307097" cy="923330"/>
          </a:xfrm>
          <a:prstGeom prst="rect">
            <a:avLst/>
          </a:prstGeom>
          <a:noFill/>
        </p:spPr>
        <p:txBody>
          <a:bodyPr wrap="square">
            <a:spAutoFit/>
          </a:bodyPr>
          <a:lstStyle/>
          <a:p>
            <a:r>
              <a:rPr lang="en-US" i="1" dirty="0">
                <a:solidFill>
                  <a:schemeClr val="bg2">
                    <a:lumMod val="10000"/>
                  </a:schemeClr>
                </a:solidFill>
                <a:latin typeface="+mj-lt"/>
              </a:rPr>
              <a:t>ISED’s methodology stands as an </a:t>
            </a:r>
            <a:r>
              <a:rPr lang="en-US" b="1" i="1" dirty="0">
                <a:solidFill>
                  <a:schemeClr val="bg2">
                    <a:lumMod val="10000"/>
                  </a:schemeClr>
                </a:solidFill>
                <a:latin typeface="+mj-lt"/>
              </a:rPr>
              <a:t>operational enterprise-level tool</a:t>
            </a:r>
            <a:r>
              <a:rPr lang="en-US" i="1" dirty="0">
                <a:solidFill>
                  <a:schemeClr val="bg2">
                    <a:lumMod val="10000"/>
                  </a:schemeClr>
                </a:solidFill>
                <a:latin typeface="+mj-lt"/>
              </a:rPr>
              <a:t> for identifying vulnerabilities, </a:t>
            </a:r>
            <a:r>
              <a:rPr lang="en-US" i="1" dirty="0" err="1">
                <a:solidFill>
                  <a:schemeClr val="bg2">
                    <a:lumMod val="10000"/>
                  </a:schemeClr>
                </a:solidFill>
                <a:latin typeface="+mj-lt"/>
              </a:rPr>
              <a:t>prioritising</a:t>
            </a:r>
            <a:r>
              <a:rPr lang="en-US" i="1" dirty="0">
                <a:solidFill>
                  <a:schemeClr val="bg2">
                    <a:lumMod val="10000"/>
                  </a:schemeClr>
                </a:solidFill>
                <a:latin typeface="+mj-lt"/>
              </a:rPr>
              <a:t> interventions, and supporting evidence-based policy responses, with potential for </a:t>
            </a:r>
            <a:r>
              <a:rPr lang="en-US" b="1" i="1" dirty="0">
                <a:solidFill>
                  <a:schemeClr val="bg2">
                    <a:lumMod val="10000"/>
                  </a:schemeClr>
                </a:solidFill>
                <a:latin typeface="+mj-lt"/>
              </a:rPr>
              <a:t>complementarity to OECD efforts</a:t>
            </a:r>
            <a:r>
              <a:rPr lang="en-US" i="1" dirty="0">
                <a:solidFill>
                  <a:schemeClr val="bg2">
                    <a:lumMod val="10000"/>
                  </a:schemeClr>
                </a:solidFill>
                <a:latin typeface="+mj-lt"/>
              </a:rPr>
              <a:t> to strengthen SME resilience and economic security. </a:t>
            </a:r>
          </a:p>
        </p:txBody>
      </p:sp>
    </p:spTree>
    <p:extLst>
      <p:ext uri="{BB962C8B-B14F-4D97-AF65-F5344CB8AC3E}">
        <p14:creationId xmlns:p14="http://schemas.microsoft.com/office/powerpoint/2010/main" val="373997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0E82FEC-0E25-9D2F-6D06-0FE09421F351}"/>
              </a:ext>
            </a:extLst>
          </p:cNvPr>
          <p:cNvGrpSpPr/>
          <p:nvPr/>
        </p:nvGrpSpPr>
        <p:grpSpPr>
          <a:xfrm>
            <a:off x="723462" y="4148293"/>
            <a:ext cx="3316077" cy="1070499"/>
            <a:chOff x="4013200" y="3986445"/>
            <a:chExt cx="3316077" cy="1070499"/>
          </a:xfrm>
        </p:grpSpPr>
        <p:sp>
          <p:nvSpPr>
            <p:cNvPr id="15" name="Rectangle: Rounded Corners 14">
              <a:extLst>
                <a:ext uri="{FF2B5EF4-FFF2-40B4-BE49-F238E27FC236}">
                  <a16:creationId xmlns:a16="http://schemas.microsoft.com/office/drawing/2014/main" id="{DF037F0E-522B-40C3-57D5-4C40582A1B3B}"/>
                </a:ext>
              </a:extLst>
            </p:cNvPr>
            <p:cNvSpPr/>
            <p:nvPr/>
          </p:nvSpPr>
          <p:spPr>
            <a:xfrm>
              <a:off x="4013201" y="3986445"/>
              <a:ext cx="3316076" cy="1070499"/>
            </a:xfrm>
            <a:prstGeom prst="roundRect">
              <a:avLst>
                <a:gd name="adj" fmla="val 7845"/>
              </a:avLst>
            </a:prstGeom>
            <a:noFill/>
            <a:ln>
              <a:solidFill>
                <a:srgbClr val="7272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A65CD55-F77C-6632-D5A3-05703A947277}"/>
                </a:ext>
              </a:extLst>
            </p:cNvPr>
            <p:cNvSpPr txBox="1"/>
            <p:nvPr/>
          </p:nvSpPr>
          <p:spPr>
            <a:xfrm>
              <a:off x="4013200" y="4025893"/>
              <a:ext cx="3316076" cy="10310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strike="noStrike" kern="1200" cap="none" spc="0" normalizeH="0" baseline="0" noProof="0">
                  <a:ln>
                    <a:noFill/>
                  </a:ln>
                  <a:solidFill>
                    <a:prstClr val="black"/>
                  </a:solidFill>
                  <a:effectLst/>
                  <a:uLnTx/>
                  <a:uFillTx/>
                  <a:latin typeface="Calibri" panose="020F0502020204030204"/>
                </a:rPr>
                <a:t>Max Bulakovskiy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 i="0" strike="noStrike" kern="1200" cap="none" spc="0" normalizeH="0" baseline="0" noProof="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rPr>
                <a:t>Head of the Project Implementation Unit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strike="noStrike" kern="1200" cap="none" spc="0" normalizeH="0" baseline="0" noProof="0">
                  <a:ln>
                    <a:noFill/>
                  </a:ln>
                  <a:solidFill>
                    <a:prstClr val="black"/>
                  </a:solidFill>
                  <a:effectLst/>
                  <a:uLnTx/>
                  <a:uFillTx/>
                  <a:latin typeface="Calibri" panose="020F0502020204030204"/>
                </a:rPr>
                <a:t>✉ </a:t>
              </a:r>
              <a:r>
                <a:rPr kumimoji="0" lang="en-GB" sz="1400" b="0" i="0" u="none" strike="noStrike" kern="1200" cap="none" spc="0" normalizeH="0" baseline="0" noProof="0">
                  <a:ln>
                    <a:noFill/>
                  </a:ln>
                  <a:solidFill>
                    <a:prstClr val="black"/>
                  </a:solidFill>
                  <a:effectLst/>
                  <a:uLnTx/>
                  <a:uFillTx/>
                  <a:latin typeface="Calibri" panose="020F0502020204030204"/>
                  <a:hlinkClick r:id="rId3"/>
                </a:rPr>
                <a:t>Max.BULAKOVSKIY@oecd.org</a:t>
              </a:r>
              <a:endParaRPr lang="en-US" sz="140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a:solidFill>
                    <a:srgbClr val="1F1F1F"/>
                  </a:solidFill>
                  <a:effectLst/>
                  <a:latin typeface="Google Sans"/>
                </a:rPr>
                <a:t>✆  </a:t>
              </a:r>
              <a:r>
                <a:rPr kumimoji="0" lang="en-GB" sz="1400" b="0" i="0" u="none" strike="noStrike" kern="1200" cap="none" spc="0" normalizeH="0" baseline="0" noProof="0">
                  <a:ln>
                    <a:noFill/>
                  </a:ln>
                  <a:solidFill>
                    <a:prstClr val="black"/>
                  </a:solidFill>
                  <a:effectLst/>
                  <a:uLnTx/>
                  <a:uFillTx/>
                  <a:latin typeface="Calibri" panose="020F0502020204030204"/>
                </a:rPr>
                <a:t>+(33-1) 85 55 64 54 </a:t>
              </a:r>
            </a:p>
          </p:txBody>
        </p:sp>
        <p:cxnSp>
          <p:nvCxnSpPr>
            <p:cNvPr id="17" name="Straight Connector 16">
              <a:extLst>
                <a:ext uri="{FF2B5EF4-FFF2-40B4-BE49-F238E27FC236}">
                  <a16:creationId xmlns:a16="http://schemas.microsoft.com/office/drawing/2014/main" id="{F82BD126-75ED-0F20-AB7D-E7B379B7F825}"/>
                </a:ext>
              </a:extLst>
            </p:cNvPr>
            <p:cNvCxnSpPr>
              <a:cxnSpLocks/>
            </p:cNvCxnSpPr>
            <p:nvPr/>
          </p:nvCxnSpPr>
          <p:spPr>
            <a:xfrm>
              <a:off x="4052676" y="4317558"/>
              <a:ext cx="2882900" cy="0"/>
            </a:xfrm>
            <a:prstGeom prst="line">
              <a:avLst/>
            </a:prstGeom>
            <a:ln w="19050">
              <a:solidFill>
                <a:srgbClr val="97BF0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3F70AE-F7EB-99EC-BF01-712C7CB56ACE}"/>
                </a:ext>
              </a:extLst>
            </p:cNvPr>
            <p:cNvCxnSpPr>
              <a:cxnSpLocks/>
            </p:cNvCxnSpPr>
            <p:nvPr/>
          </p:nvCxnSpPr>
          <p:spPr>
            <a:xfrm>
              <a:off x="4052676" y="4292895"/>
              <a:ext cx="2882900" cy="0"/>
            </a:xfrm>
            <a:prstGeom prst="line">
              <a:avLst/>
            </a:prstGeom>
            <a:ln w="38100">
              <a:solidFill>
                <a:srgbClr val="006299"/>
              </a:solidFill>
            </a:ln>
          </p:spPr>
          <p:style>
            <a:lnRef idx="1">
              <a:schemeClr val="accent1"/>
            </a:lnRef>
            <a:fillRef idx="0">
              <a:schemeClr val="accent1"/>
            </a:fillRef>
            <a:effectRef idx="0">
              <a:schemeClr val="accent1"/>
            </a:effectRef>
            <a:fontRef idx="minor">
              <a:schemeClr val="tx1"/>
            </a:fontRef>
          </p:style>
        </p:cxnSp>
      </p:grpSp>
      <p:sp>
        <p:nvSpPr>
          <p:cNvPr id="19" name="Content Placeholder 1">
            <a:extLst>
              <a:ext uri="{FF2B5EF4-FFF2-40B4-BE49-F238E27FC236}">
                <a16:creationId xmlns:a16="http://schemas.microsoft.com/office/drawing/2014/main" id="{B5FDBE14-3291-C584-136B-88DC6377D0BA}"/>
              </a:ext>
            </a:extLst>
          </p:cNvPr>
          <p:cNvSpPr txBox="1">
            <a:spLocks/>
          </p:cNvSpPr>
          <p:nvPr/>
        </p:nvSpPr>
        <p:spPr>
          <a:xfrm>
            <a:off x="609702" y="3659147"/>
            <a:ext cx="2367414" cy="565882"/>
          </a:xfrm>
          <a:prstGeom prst="rect">
            <a:avLst/>
          </a:prstGeom>
        </p:spPr>
        <p:txBody>
          <a:bodyPr vert="horz">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en-US" sz="2000" b="1" i="0">
                <a:solidFill>
                  <a:srgbClr val="101D40"/>
                </a:solidFill>
                <a:effectLst/>
                <a:latin typeface="Segoe UI" panose="020B0502040204020203" pitchFamily="34" charset="0"/>
                <a:cs typeface="Segoe UI" panose="020B0502040204020203" pitchFamily="34" charset="0"/>
              </a:rPr>
              <a:t>To contact us,</a:t>
            </a:r>
          </a:p>
        </p:txBody>
      </p:sp>
      <p:cxnSp>
        <p:nvCxnSpPr>
          <p:cNvPr id="20" name="Straight Connector 19">
            <a:extLst>
              <a:ext uri="{FF2B5EF4-FFF2-40B4-BE49-F238E27FC236}">
                <a16:creationId xmlns:a16="http://schemas.microsoft.com/office/drawing/2014/main" id="{BD2FE2B1-175A-C49E-3275-B7FC629207B7}"/>
              </a:ext>
            </a:extLst>
          </p:cNvPr>
          <p:cNvCxnSpPr>
            <a:cxnSpLocks/>
          </p:cNvCxnSpPr>
          <p:nvPr/>
        </p:nvCxnSpPr>
        <p:spPr>
          <a:xfrm>
            <a:off x="723462" y="4062546"/>
            <a:ext cx="3231850"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1">
            <a:extLst>
              <a:ext uri="{FF2B5EF4-FFF2-40B4-BE49-F238E27FC236}">
                <a16:creationId xmlns:a16="http://schemas.microsoft.com/office/drawing/2014/main" id="{548B0928-9FE6-82AA-8EE2-42413B6E249A}"/>
              </a:ext>
            </a:extLst>
          </p:cNvPr>
          <p:cNvSpPr>
            <a:spLocks noGrp="1"/>
          </p:cNvSpPr>
          <p:nvPr>
            <p:ph idx="1"/>
          </p:nvPr>
        </p:nvSpPr>
        <p:spPr>
          <a:xfrm>
            <a:off x="1205125" y="1927200"/>
            <a:ext cx="9781750" cy="1022400"/>
          </a:xfrm>
        </p:spPr>
        <p:txBody>
          <a:bodyPr>
            <a:normAutofit/>
          </a:bodyPr>
          <a:lstStyle/>
          <a:p>
            <a:pPr marL="0" indent="0" algn="ctr">
              <a:buNone/>
            </a:pPr>
            <a:r>
              <a:rPr lang="en-US" b="1">
                <a:solidFill>
                  <a:schemeClr val="bg2">
                    <a:lumMod val="10000"/>
                  </a:schemeClr>
                </a:solidFill>
                <a:latin typeface="Segoe UI" panose="020B0502040204020203" pitchFamily="34" charset="0"/>
                <a:cs typeface="Segoe UI" panose="020B0502040204020203" pitchFamily="34" charset="0"/>
              </a:rPr>
              <a:t>Thank you for your time.</a:t>
            </a:r>
          </a:p>
        </p:txBody>
      </p:sp>
      <p:sp>
        <p:nvSpPr>
          <p:cNvPr id="2" name="Rectangle 1">
            <a:extLst>
              <a:ext uri="{FF2B5EF4-FFF2-40B4-BE49-F238E27FC236}">
                <a16:creationId xmlns:a16="http://schemas.microsoft.com/office/drawing/2014/main" id="{3F18650F-3F6B-19F8-F6CA-0F2A48CE0846}"/>
              </a:ext>
            </a:extLst>
          </p:cNvPr>
          <p:cNvSpPr/>
          <p:nvPr/>
        </p:nvSpPr>
        <p:spPr>
          <a:xfrm>
            <a:off x="4937760" y="6515100"/>
            <a:ext cx="2171700" cy="342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960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D55E0-CDDD-A2FD-1E94-9A79431766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168886-8D2C-6F25-1212-75F472DD5A7B}"/>
              </a:ext>
            </a:extLst>
          </p:cNvPr>
          <p:cNvSpPr>
            <a:spLocks noGrp="1"/>
          </p:cNvSpPr>
          <p:nvPr>
            <p:ph type="title"/>
          </p:nvPr>
        </p:nvSpPr>
        <p:spPr/>
        <p:txBody>
          <a:bodyPr/>
          <a:lstStyle/>
          <a:p>
            <a:pPr fontAlgn="base"/>
            <a:r>
              <a:rPr lang="en-GB" b="1" i="0" dirty="0">
                <a:effectLst/>
              </a:rPr>
              <a:t>SME Environment in India:</a:t>
            </a:r>
            <a:r>
              <a:rPr lang="en-GB" b="1" i="0" dirty="0">
                <a:solidFill>
                  <a:srgbClr val="006299"/>
                </a:solidFill>
                <a:effectLst/>
              </a:rPr>
              <a:t> At a Glance </a:t>
            </a:r>
            <a:endParaRPr lang="en-US" b="1" i="0" dirty="0">
              <a:solidFill>
                <a:srgbClr val="006299"/>
              </a:solidFill>
              <a:effectLst/>
            </a:endParaRPr>
          </a:p>
        </p:txBody>
      </p:sp>
      <p:sp>
        <p:nvSpPr>
          <p:cNvPr id="6" name="TextBox 5">
            <a:extLst>
              <a:ext uri="{FF2B5EF4-FFF2-40B4-BE49-F238E27FC236}">
                <a16:creationId xmlns:a16="http://schemas.microsoft.com/office/drawing/2014/main" id="{45B5F49C-3B78-251A-BD32-1BF73EF25583}"/>
              </a:ext>
            </a:extLst>
          </p:cNvPr>
          <p:cNvSpPr txBox="1"/>
          <p:nvPr/>
        </p:nvSpPr>
        <p:spPr>
          <a:xfrm>
            <a:off x="511244" y="1640251"/>
            <a:ext cx="3299189" cy="1354217"/>
          </a:xfrm>
          <a:prstGeom prst="rect">
            <a:avLst/>
          </a:prstGeom>
          <a:noFill/>
        </p:spPr>
        <p:txBody>
          <a:bodyPr wrap="square">
            <a:spAutoFit/>
          </a:bodyPr>
          <a:lstStyle/>
          <a:p>
            <a:r>
              <a:rPr lang="en-US" sz="5400" dirty="0">
                <a:solidFill>
                  <a:srgbClr val="006299"/>
                </a:solidFill>
                <a:latin typeface="+mj-lt"/>
              </a:rPr>
              <a:t>31.1</a:t>
            </a:r>
            <a:r>
              <a:rPr lang="en-US" sz="5400" b="0" i="0" dirty="0">
                <a:solidFill>
                  <a:srgbClr val="006299"/>
                </a:solidFill>
                <a:effectLst/>
                <a:latin typeface="+mj-lt"/>
              </a:rPr>
              <a:t>%</a:t>
            </a:r>
          </a:p>
          <a:p>
            <a:r>
              <a:rPr lang="en-US" sz="1600" dirty="0">
                <a:latin typeface="+mj-lt"/>
              </a:rPr>
              <a:t>contribution to national GDP </a:t>
            </a:r>
          </a:p>
          <a:p>
            <a:r>
              <a:rPr lang="en-US" sz="900" dirty="0">
                <a:latin typeface="+mj-lt"/>
                <a:cs typeface="Segoe UI" panose="020B0502040204020203" pitchFamily="34" charset="0"/>
              </a:rPr>
              <a:t>(as of FY 2025-26)</a:t>
            </a:r>
          </a:p>
        </p:txBody>
      </p:sp>
      <p:sp>
        <p:nvSpPr>
          <p:cNvPr id="29" name="TextBox 28">
            <a:extLst>
              <a:ext uri="{FF2B5EF4-FFF2-40B4-BE49-F238E27FC236}">
                <a16:creationId xmlns:a16="http://schemas.microsoft.com/office/drawing/2014/main" id="{6778FACD-2AA2-B2D9-D696-69DE24FDBFBD}"/>
              </a:ext>
            </a:extLst>
          </p:cNvPr>
          <p:cNvSpPr txBox="1"/>
          <p:nvPr/>
        </p:nvSpPr>
        <p:spPr>
          <a:xfrm>
            <a:off x="216308" y="6197016"/>
            <a:ext cx="10894143" cy="507831"/>
          </a:xfrm>
          <a:prstGeom prst="rect">
            <a:avLst/>
          </a:prstGeom>
          <a:noFill/>
        </p:spPr>
        <p:txBody>
          <a:bodyPr wrap="square">
            <a:spAutoFit/>
          </a:bodyPr>
          <a:lstStyle/>
          <a:p>
            <a:r>
              <a:rPr lang="en-US" sz="900" i="1" dirty="0">
                <a:cs typeface="Segoe UI" panose="020B0502040204020203" pitchFamily="34" charset="0"/>
              </a:rPr>
              <a:t>Sources</a:t>
            </a:r>
            <a:r>
              <a:rPr lang="en-US" sz="900" dirty="0">
                <a:cs typeface="Segoe UI" panose="020B0502040204020203" pitchFamily="34" charset="0"/>
              </a:rPr>
              <a:t>: </a:t>
            </a:r>
            <a:r>
              <a:rPr lang="en-US" sz="900" dirty="0">
                <a:hlinkClick r:id="rId3"/>
              </a:rPr>
              <a:t>Press Release Page | Press Information Bureau</a:t>
            </a:r>
            <a:r>
              <a:rPr lang="en-US" sz="900" dirty="0"/>
              <a:t> </a:t>
            </a:r>
          </a:p>
          <a:p>
            <a:pPr lvl="1"/>
            <a:r>
              <a:rPr lang="en-US" sz="900" dirty="0">
                <a:hlinkClick r:id="rId4"/>
              </a:rPr>
              <a:t>Empowering India’s grassroots economy: How MSMEs are driving growth across rural and semi | DD News</a:t>
            </a:r>
            <a:r>
              <a:rPr lang="en-US" sz="900" dirty="0"/>
              <a:t>  </a:t>
            </a:r>
          </a:p>
          <a:p>
            <a:pPr lvl="1"/>
            <a:r>
              <a:rPr lang="en-US" sz="900" dirty="0">
                <a:hlinkClick r:id="rId5"/>
              </a:rPr>
              <a:t>India targets $2 trillion exports by 2030 | DD News</a:t>
            </a:r>
            <a:r>
              <a:rPr lang="en-US" sz="900" dirty="0"/>
              <a:t> </a:t>
            </a:r>
            <a:endParaRPr lang="en-GB" sz="900" dirty="0">
              <a:cs typeface="Segoe UI" panose="020B0502040204020203" pitchFamily="34" charset="0"/>
            </a:endParaRPr>
          </a:p>
        </p:txBody>
      </p:sp>
      <p:sp>
        <p:nvSpPr>
          <p:cNvPr id="2" name="Rectangle: Rounded Corners 1">
            <a:extLst>
              <a:ext uri="{FF2B5EF4-FFF2-40B4-BE49-F238E27FC236}">
                <a16:creationId xmlns:a16="http://schemas.microsoft.com/office/drawing/2014/main" id="{5733C0D3-3031-3D61-9CC2-5EFC2A939762}"/>
              </a:ext>
            </a:extLst>
          </p:cNvPr>
          <p:cNvSpPr/>
          <p:nvPr/>
        </p:nvSpPr>
        <p:spPr>
          <a:xfrm>
            <a:off x="983193" y="3518526"/>
            <a:ext cx="2169505" cy="1386840"/>
          </a:xfrm>
          <a:prstGeom prst="roundRect">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50000"/>
              </a:lnSpc>
            </a:pPr>
            <a:r>
              <a:rPr lang="en-GB" sz="2800" dirty="0">
                <a:solidFill>
                  <a:srgbClr val="006299"/>
                </a:solidFill>
                <a:latin typeface="+mj-lt"/>
              </a:rPr>
              <a:t>32%</a:t>
            </a:r>
          </a:p>
          <a:p>
            <a:pPr algn="ctr"/>
            <a:r>
              <a:rPr lang="en-GB" sz="1400" dirty="0">
                <a:solidFill>
                  <a:schemeClr val="bg1"/>
                </a:solidFill>
                <a:latin typeface="+mj-lt"/>
                <a:cs typeface="Segoe UI" panose="020B0502040204020203" pitchFamily="34" charset="0"/>
              </a:rPr>
              <a:t>MSME units registered (as of March 2026) </a:t>
            </a:r>
            <a:endParaRPr lang="en-US" sz="1400" dirty="0">
              <a:solidFill>
                <a:schemeClr val="bg1"/>
              </a:solidFill>
              <a:latin typeface="+mj-lt"/>
              <a:cs typeface="Segoe UI" panose="020B0502040204020203" pitchFamily="34" charset="0"/>
            </a:endParaRPr>
          </a:p>
        </p:txBody>
      </p:sp>
      <p:sp>
        <p:nvSpPr>
          <p:cNvPr id="4" name="TextBox 3">
            <a:extLst>
              <a:ext uri="{FF2B5EF4-FFF2-40B4-BE49-F238E27FC236}">
                <a16:creationId xmlns:a16="http://schemas.microsoft.com/office/drawing/2014/main" id="{408A6B3F-49A7-0673-E82D-18F782A9C5AC}"/>
              </a:ext>
            </a:extLst>
          </p:cNvPr>
          <p:cNvSpPr txBox="1"/>
          <p:nvPr/>
        </p:nvSpPr>
        <p:spPr>
          <a:xfrm>
            <a:off x="983192" y="3607014"/>
            <a:ext cx="2169505" cy="646331"/>
          </a:xfrm>
          <a:prstGeom prst="rect">
            <a:avLst/>
          </a:prstGeom>
          <a:noFill/>
        </p:spPr>
        <p:txBody>
          <a:bodyPr wrap="square" rtlCol="0">
            <a:spAutoFit/>
          </a:bodyPr>
          <a:lstStyle/>
          <a:p>
            <a:pPr algn="ctr"/>
            <a:r>
              <a:rPr lang="en-GB" sz="3600" dirty="0">
                <a:solidFill>
                  <a:schemeClr val="bg1"/>
                </a:solidFill>
                <a:latin typeface="+mj-lt"/>
              </a:rPr>
              <a:t>79 </a:t>
            </a:r>
            <a:r>
              <a:rPr lang="en-GB" sz="3600" dirty="0" err="1">
                <a:solidFill>
                  <a:schemeClr val="bg1"/>
                </a:solidFill>
                <a:latin typeface="+mj-lt"/>
              </a:rPr>
              <a:t>mn</a:t>
            </a:r>
            <a:r>
              <a:rPr lang="en-GB" sz="3600" dirty="0">
                <a:solidFill>
                  <a:schemeClr val="bg1"/>
                </a:solidFill>
                <a:latin typeface="+mj-lt"/>
              </a:rPr>
              <a:t>+</a:t>
            </a:r>
            <a:endParaRPr lang="en-US" sz="3600" dirty="0">
              <a:solidFill>
                <a:schemeClr val="bg1"/>
              </a:solidFill>
              <a:latin typeface="+mj-lt"/>
            </a:endParaRPr>
          </a:p>
        </p:txBody>
      </p:sp>
      <p:sp>
        <p:nvSpPr>
          <p:cNvPr id="5" name="TextBox 4">
            <a:extLst>
              <a:ext uri="{FF2B5EF4-FFF2-40B4-BE49-F238E27FC236}">
                <a16:creationId xmlns:a16="http://schemas.microsoft.com/office/drawing/2014/main" id="{6B5B0E58-5B57-56B0-6717-FD25B1ED3832}"/>
              </a:ext>
            </a:extLst>
          </p:cNvPr>
          <p:cNvSpPr txBox="1"/>
          <p:nvPr/>
        </p:nvSpPr>
        <p:spPr>
          <a:xfrm>
            <a:off x="3869427" y="1630564"/>
            <a:ext cx="4719484" cy="1354217"/>
          </a:xfrm>
          <a:prstGeom prst="rect">
            <a:avLst/>
          </a:prstGeom>
          <a:noFill/>
        </p:spPr>
        <p:txBody>
          <a:bodyPr wrap="square">
            <a:spAutoFit/>
          </a:bodyPr>
          <a:lstStyle/>
          <a:p>
            <a:r>
              <a:rPr lang="en-US" sz="5400" b="0" i="0" dirty="0">
                <a:solidFill>
                  <a:srgbClr val="006299"/>
                </a:solidFill>
                <a:effectLst/>
                <a:latin typeface="+mj-lt"/>
              </a:rPr>
              <a:t>&gt; </a:t>
            </a:r>
            <a:r>
              <a:rPr lang="en-US" sz="5400" dirty="0">
                <a:solidFill>
                  <a:srgbClr val="006299"/>
                </a:solidFill>
                <a:latin typeface="+mj-lt"/>
              </a:rPr>
              <a:t>328 million</a:t>
            </a:r>
            <a:endParaRPr lang="en-US" sz="5400" b="0" i="0" dirty="0">
              <a:solidFill>
                <a:srgbClr val="006299"/>
              </a:solidFill>
              <a:effectLst/>
              <a:latin typeface="+mj-lt"/>
            </a:endParaRPr>
          </a:p>
          <a:p>
            <a:r>
              <a:rPr lang="en-US" sz="1600" dirty="0">
                <a:latin typeface="+mj-lt"/>
              </a:rPr>
              <a:t>Individuals employed in MSMEs </a:t>
            </a:r>
          </a:p>
          <a:p>
            <a:r>
              <a:rPr lang="en-US" sz="900" dirty="0">
                <a:latin typeface="+mj-lt"/>
                <a:cs typeface="Segoe UI" panose="020B0502040204020203" pitchFamily="34" charset="0"/>
              </a:rPr>
              <a:t>(second highest sector contribution to employment generation)</a:t>
            </a:r>
          </a:p>
        </p:txBody>
      </p:sp>
      <p:sp>
        <p:nvSpPr>
          <p:cNvPr id="9" name="Rectangle: Rounded Corners 8">
            <a:extLst>
              <a:ext uri="{FF2B5EF4-FFF2-40B4-BE49-F238E27FC236}">
                <a16:creationId xmlns:a16="http://schemas.microsoft.com/office/drawing/2014/main" id="{1B80B7C0-BFE5-E370-69E3-ED087F3387D4}"/>
              </a:ext>
            </a:extLst>
          </p:cNvPr>
          <p:cNvSpPr/>
          <p:nvPr/>
        </p:nvSpPr>
        <p:spPr>
          <a:xfrm>
            <a:off x="3476103" y="3518526"/>
            <a:ext cx="2169505" cy="1386840"/>
          </a:xfrm>
          <a:prstGeom prst="roundRect">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50000"/>
              </a:lnSpc>
            </a:pPr>
            <a:r>
              <a:rPr lang="en-GB" sz="2800" dirty="0">
                <a:solidFill>
                  <a:srgbClr val="006299"/>
                </a:solidFill>
                <a:latin typeface="+mj-lt"/>
              </a:rPr>
              <a:t>32%</a:t>
            </a:r>
          </a:p>
          <a:p>
            <a:pPr algn="ctr"/>
            <a:r>
              <a:rPr lang="en-GB" sz="1400" dirty="0">
                <a:solidFill>
                  <a:schemeClr val="bg1"/>
                </a:solidFill>
                <a:latin typeface="+mj-lt"/>
                <a:cs typeface="Segoe UI" panose="020B0502040204020203" pitchFamily="34" charset="0"/>
              </a:rPr>
              <a:t>employed in rural areas (as of March 2026) </a:t>
            </a:r>
            <a:endParaRPr lang="en-US" sz="1400" dirty="0">
              <a:solidFill>
                <a:schemeClr val="bg1"/>
              </a:solidFill>
              <a:latin typeface="+mj-lt"/>
              <a:cs typeface="Segoe UI" panose="020B0502040204020203" pitchFamily="34" charset="0"/>
            </a:endParaRPr>
          </a:p>
        </p:txBody>
      </p:sp>
      <p:sp>
        <p:nvSpPr>
          <p:cNvPr id="11" name="TextBox 10">
            <a:extLst>
              <a:ext uri="{FF2B5EF4-FFF2-40B4-BE49-F238E27FC236}">
                <a16:creationId xmlns:a16="http://schemas.microsoft.com/office/drawing/2014/main" id="{2B89250F-9AAA-2B94-BE2A-AB03459AE047}"/>
              </a:ext>
            </a:extLst>
          </p:cNvPr>
          <p:cNvSpPr txBox="1"/>
          <p:nvPr/>
        </p:nvSpPr>
        <p:spPr>
          <a:xfrm>
            <a:off x="3374789" y="3611991"/>
            <a:ext cx="2372132" cy="646331"/>
          </a:xfrm>
          <a:prstGeom prst="rect">
            <a:avLst/>
          </a:prstGeom>
          <a:noFill/>
        </p:spPr>
        <p:txBody>
          <a:bodyPr wrap="square" rtlCol="0">
            <a:spAutoFit/>
          </a:bodyPr>
          <a:lstStyle/>
          <a:p>
            <a:pPr algn="ctr"/>
            <a:r>
              <a:rPr lang="en-GB" sz="3600" dirty="0">
                <a:solidFill>
                  <a:schemeClr val="bg1"/>
                </a:solidFill>
                <a:latin typeface="+mj-lt"/>
              </a:rPr>
              <a:t>~262 </a:t>
            </a:r>
            <a:r>
              <a:rPr lang="en-GB" sz="3600" dirty="0" err="1">
                <a:solidFill>
                  <a:schemeClr val="bg1"/>
                </a:solidFill>
                <a:latin typeface="+mj-lt"/>
              </a:rPr>
              <a:t>mn</a:t>
            </a:r>
            <a:endParaRPr lang="en-US" sz="3600" dirty="0">
              <a:solidFill>
                <a:schemeClr val="bg1"/>
              </a:solidFill>
              <a:latin typeface="+mj-lt"/>
            </a:endParaRPr>
          </a:p>
        </p:txBody>
      </p:sp>
      <p:sp>
        <p:nvSpPr>
          <p:cNvPr id="14" name="TextBox 13">
            <a:extLst>
              <a:ext uri="{FF2B5EF4-FFF2-40B4-BE49-F238E27FC236}">
                <a16:creationId xmlns:a16="http://schemas.microsoft.com/office/drawing/2014/main" id="{3056FA07-F3B1-BB8A-71DC-E95F5B1F0930}"/>
              </a:ext>
            </a:extLst>
          </p:cNvPr>
          <p:cNvSpPr txBox="1"/>
          <p:nvPr/>
        </p:nvSpPr>
        <p:spPr>
          <a:xfrm>
            <a:off x="8647905" y="1640251"/>
            <a:ext cx="3299189" cy="1354217"/>
          </a:xfrm>
          <a:prstGeom prst="rect">
            <a:avLst/>
          </a:prstGeom>
          <a:noFill/>
        </p:spPr>
        <p:txBody>
          <a:bodyPr wrap="square">
            <a:spAutoFit/>
          </a:bodyPr>
          <a:lstStyle/>
          <a:p>
            <a:r>
              <a:rPr lang="en-US" sz="5400" dirty="0">
                <a:solidFill>
                  <a:srgbClr val="006299"/>
                </a:solidFill>
                <a:latin typeface="+mj-lt"/>
              </a:rPr>
              <a:t>&gt; 45.7</a:t>
            </a:r>
            <a:r>
              <a:rPr lang="en-US" sz="5400" b="0" i="0" dirty="0">
                <a:solidFill>
                  <a:srgbClr val="006299"/>
                </a:solidFill>
                <a:effectLst/>
                <a:latin typeface="+mj-lt"/>
              </a:rPr>
              <a:t>%</a:t>
            </a:r>
          </a:p>
          <a:p>
            <a:r>
              <a:rPr lang="en-US" sz="1600" dirty="0">
                <a:latin typeface="+mj-lt"/>
              </a:rPr>
              <a:t>contribution to total exports  </a:t>
            </a:r>
          </a:p>
          <a:p>
            <a:r>
              <a:rPr lang="en-US" sz="900" dirty="0">
                <a:latin typeface="+mj-lt"/>
                <a:cs typeface="Segoe UI" panose="020B0502040204020203" pitchFamily="34" charset="0"/>
              </a:rPr>
              <a:t>(significant driver of foreign trade)</a:t>
            </a:r>
          </a:p>
        </p:txBody>
      </p:sp>
      <p:cxnSp>
        <p:nvCxnSpPr>
          <p:cNvPr id="22" name="Straight Connector 21">
            <a:extLst>
              <a:ext uri="{FF2B5EF4-FFF2-40B4-BE49-F238E27FC236}">
                <a16:creationId xmlns:a16="http://schemas.microsoft.com/office/drawing/2014/main" id="{34F1647A-0D52-6661-2B5B-B874D96D2E50}"/>
              </a:ext>
            </a:extLst>
          </p:cNvPr>
          <p:cNvCxnSpPr>
            <a:cxnSpLocks/>
          </p:cNvCxnSpPr>
          <p:nvPr/>
        </p:nvCxnSpPr>
        <p:spPr>
          <a:xfrm>
            <a:off x="3515465" y="1609073"/>
            <a:ext cx="0" cy="1547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A80BD92-4DF7-780F-BBF4-F6B42F6B57A7}"/>
              </a:ext>
            </a:extLst>
          </p:cNvPr>
          <p:cNvCxnSpPr>
            <a:cxnSpLocks/>
          </p:cNvCxnSpPr>
          <p:nvPr/>
        </p:nvCxnSpPr>
        <p:spPr>
          <a:xfrm>
            <a:off x="8357852" y="1599241"/>
            <a:ext cx="0" cy="1547377"/>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83A76F5F-A802-FCE7-DE23-7D93AADD5218}"/>
              </a:ext>
            </a:extLst>
          </p:cNvPr>
          <p:cNvSpPr/>
          <p:nvPr/>
        </p:nvSpPr>
        <p:spPr>
          <a:xfrm>
            <a:off x="6010013" y="3517182"/>
            <a:ext cx="5238087" cy="1388184"/>
          </a:xfrm>
          <a:prstGeom prst="roundRect">
            <a:avLst/>
          </a:prstGeom>
          <a:solidFill>
            <a:schemeClr val="bg1"/>
          </a:solidFill>
          <a:ln>
            <a:solidFill>
              <a:srgbClr val="00629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GB" sz="2800" dirty="0">
              <a:solidFill>
                <a:srgbClr val="006299"/>
              </a:solidFill>
              <a:latin typeface="+mj-lt"/>
            </a:endParaRPr>
          </a:p>
          <a:p>
            <a:pPr algn="ctr"/>
            <a:r>
              <a:rPr lang="en-GB" sz="1400" dirty="0">
                <a:solidFill>
                  <a:srgbClr val="006299"/>
                </a:solidFill>
                <a:latin typeface="+mj-lt"/>
                <a:cs typeface="Segoe UI" panose="020B0502040204020203" pitchFamily="34" charset="0"/>
              </a:rPr>
              <a:t>export expansion targeted by 2030-31 with focus on MSME sector growth through Export Promotion Mission (EPM) </a:t>
            </a:r>
            <a:endParaRPr lang="en-US" sz="1400" dirty="0">
              <a:solidFill>
                <a:srgbClr val="006299"/>
              </a:solidFill>
              <a:latin typeface="+mj-lt"/>
              <a:cs typeface="Segoe UI" panose="020B0502040204020203" pitchFamily="34" charset="0"/>
            </a:endParaRPr>
          </a:p>
        </p:txBody>
      </p:sp>
      <p:sp>
        <p:nvSpPr>
          <p:cNvPr id="30" name="TextBox 29">
            <a:extLst>
              <a:ext uri="{FF2B5EF4-FFF2-40B4-BE49-F238E27FC236}">
                <a16:creationId xmlns:a16="http://schemas.microsoft.com/office/drawing/2014/main" id="{22F2AC14-BB39-E484-B559-8A79AB914A2E}"/>
              </a:ext>
            </a:extLst>
          </p:cNvPr>
          <p:cNvSpPr txBox="1"/>
          <p:nvPr/>
        </p:nvSpPr>
        <p:spPr>
          <a:xfrm>
            <a:off x="5765399" y="3564943"/>
            <a:ext cx="5727313" cy="646331"/>
          </a:xfrm>
          <a:prstGeom prst="rect">
            <a:avLst/>
          </a:prstGeom>
          <a:noFill/>
        </p:spPr>
        <p:txBody>
          <a:bodyPr wrap="square" rtlCol="0">
            <a:spAutoFit/>
          </a:bodyPr>
          <a:lstStyle/>
          <a:p>
            <a:pPr algn="ctr"/>
            <a:r>
              <a:rPr lang="en-GB" sz="3600" dirty="0">
                <a:solidFill>
                  <a:srgbClr val="006299"/>
                </a:solidFill>
                <a:latin typeface="+mj-lt"/>
              </a:rPr>
              <a:t>$2 </a:t>
            </a:r>
            <a:r>
              <a:rPr lang="en-GB" sz="3600" dirty="0" err="1">
                <a:solidFill>
                  <a:srgbClr val="006299"/>
                </a:solidFill>
                <a:latin typeface="+mj-lt"/>
              </a:rPr>
              <a:t>tn</a:t>
            </a:r>
            <a:endParaRPr lang="en-US" sz="3600" dirty="0">
              <a:solidFill>
                <a:srgbClr val="006299"/>
              </a:solidFill>
              <a:latin typeface="+mj-lt"/>
            </a:endParaRPr>
          </a:p>
        </p:txBody>
      </p:sp>
    </p:spTree>
    <p:extLst>
      <p:ext uri="{BB962C8B-B14F-4D97-AF65-F5344CB8AC3E}">
        <p14:creationId xmlns:p14="http://schemas.microsoft.com/office/powerpoint/2010/main" val="1792085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8A3AC-A5F6-CB80-1861-ADBCBD0FD71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0C42505-5EA9-216B-01DC-197EA2852218}"/>
              </a:ext>
            </a:extLst>
          </p:cNvPr>
          <p:cNvSpPr/>
          <p:nvPr/>
        </p:nvSpPr>
        <p:spPr>
          <a:xfrm>
            <a:off x="281692" y="1246311"/>
            <a:ext cx="11435787" cy="2746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3EB898A-EB7E-DCB6-E9A6-4FD94933CCD8}"/>
              </a:ext>
            </a:extLst>
          </p:cNvPr>
          <p:cNvSpPr/>
          <p:nvPr/>
        </p:nvSpPr>
        <p:spPr>
          <a:xfrm>
            <a:off x="1376516" y="560439"/>
            <a:ext cx="10215715" cy="5538320"/>
          </a:xfrm>
          <a:prstGeom prst="round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8CDC8D91-958E-0E04-8E74-763DAAE34AF2}"/>
              </a:ext>
            </a:extLst>
          </p:cNvPr>
          <p:cNvCxnSpPr>
            <a:cxnSpLocks/>
          </p:cNvCxnSpPr>
          <p:nvPr/>
        </p:nvCxnSpPr>
        <p:spPr>
          <a:xfrm>
            <a:off x="1386018" y="1412240"/>
            <a:ext cx="0" cy="3881120"/>
          </a:xfrm>
          <a:prstGeom prst="line">
            <a:avLst/>
          </a:prstGeom>
          <a:ln w="38100">
            <a:solidFill>
              <a:srgbClr val="CE1126"/>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ED1CF88-A162-0D5D-A6EB-C2D96603A0AE}"/>
              </a:ext>
            </a:extLst>
          </p:cNvPr>
          <p:cNvSpPr txBox="1"/>
          <p:nvPr/>
        </p:nvSpPr>
        <p:spPr>
          <a:xfrm>
            <a:off x="2313801" y="683565"/>
            <a:ext cx="8341142" cy="369332"/>
          </a:xfrm>
          <a:prstGeom prst="rect">
            <a:avLst/>
          </a:prstGeom>
          <a:noFill/>
        </p:spPr>
        <p:txBody>
          <a:bodyPr wrap="square" rtlCol="0">
            <a:spAutoFit/>
          </a:bodyPr>
          <a:lstStyle/>
          <a:p>
            <a:pPr algn="ctr"/>
            <a:r>
              <a:rPr lang="en-US" b="1" dirty="0">
                <a:latin typeface="+mj-lt"/>
              </a:rPr>
              <a:t>Energy Prices and Input Costs </a:t>
            </a:r>
          </a:p>
        </p:txBody>
      </p:sp>
      <p:sp>
        <p:nvSpPr>
          <p:cNvPr id="5" name="TextBox 4">
            <a:extLst>
              <a:ext uri="{FF2B5EF4-FFF2-40B4-BE49-F238E27FC236}">
                <a16:creationId xmlns:a16="http://schemas.microsoft.com/office/drawing/2014/main" id="{A5DAAD02-DA90-7710-B417-1A18402E75FF}"/>
              </a:ext>
            </a:extLst>
          </p:cNvPr>
          <p:cNvSpPr txBox="1"/>
          <p:nvPr/>
        </p:nvSpPr>
        <p:spPr>
          <a:xfrm>
            <a:off x="186811" y="6352675"/>
            <a:ext cx="10894143" cy="230832"/>
          </a:xfrm>
          <a:prstGeom prst="rect">
            <a:avLst/>
          </a:prstGeom>
          <a:noFill/>
        </p:spPr>
        <p:txBody>
          <a:bodyPr wrap="square">
            <a:spAutoFit/>
          </a:bodyPr>
          <a:lstStyle/>
          <a:p>
            <a:r>
              <a:rPr lang="en-US" sz="900" i="1" dirty="0">
                <a:cs typeface="Segoe UI" panose="020B0502040204020203" pitchFamily="34" charset="0"/>
              </a:rPr>
              <a:t>Source</a:t>
            </a:r>
            <a:r>
              <a:rPr lang="en-US" sz="900" dirty="0">
                <a:cs typeface="Segoe UI" panose="020B0502040204020203" pitchFamily="34" charset="0"/>
              </a:rPr>
              <a:t>: </a:t>
            </a:r>
            <a:r>
              <a:rPr lang="en-US" sz="900" dirty="0">
                <a:hlinkClick r:id="rId3"/>
              </a:rPr>
              <a:t>India Inc hikes prices, shrinks packs as Iran war squeezes margins | Reuters</a:t>
            </a:r>
            <a:r>
              <a:rPr lang="en-US" sz="900" dirty="0"/>
              <a:t> </a:t>
            </a:r>
            <a:endParaRPr lang="en-GB" sz="900" dirty="0">
              <a:cs typeface="Segoe UI" panose="020B0502040204020203" pitchFamily="34" charset="0"/>
            </a:endParaRPr>
          </a:p>
        </p:txBody>
      </p:sp>
      <p:pic>
        <p:nvPicPr>
          <p:cNvPr id="3" name="Picture 2">
            <a:extLst>
              <a:ext uri="{FF2B5EF4-FFF2-40B4-BE49-F238E27FC236}">
                <a16:creationId xmlns:a16="http://schemas.microsoft.com/office/drawing/2014/main" id="{6CE931A5-7FD1-14D9-3913-DC468BEDC7E1}"/>
              </a:ext>
            </a:extLst>
          </p:cNvPr>
          <p:cNvPicPr>
            <a:picLocks noChangeAspect="1"/>
          </p:cNvPicPr>
          <p:nvPr/>
        </p:nvPicPr>
        <p:blipFill>
          <a:blip r:embed="rId4"/>
          <a:stretch>
            <a:fillRect/>
          </a:stretch>
        </p:blipFill>
        <p:spPr>
          <a:xfrm>
            <a:off x="2740003" y="1160329"/>
            <a:ext cx="7488739" cy="4799944"/>
          </a:xfrm>
          <a:prstGeom prst="rect">
            <a:avLst/>
          </a:prstGeom>
        </p:spPr>
      </p:pic>
    </p:spTree>
    <p:extLst>
      <p:ext uri="{BB962C8B-B14F-4D97-AF65-F5344CB8AC3E}">
        <p14:creationId xmlns:p14="http://schemas.microsoft.com/office/powerpoint/2010/main" val="3546304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24E3F-7538-C348-9C6A-A8120DE7939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CD196B0-939E-3EFE-10B7-83586BE3F50D}"/>
              </a:ext>
            </a:extLst>
          </p:cNvPr>
          <p:cNvSpPr/>
          <p:nvPr/>
        </p:nvSpPr>
        <p:spPr>
          <a:xfrm>
            <a:off x="281692" y="199204"/>
            <a:ext cx="11435787" cy="13217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23E1906-8287-8C2E-69F3-09F173ED950B}"/>
              </a:ext>
            </a:extLst>
          </p:cNvPr>
          <p:cNvSpPr/>
          <p:nvPr/>
        </p:nvSpPr>
        <p:spPr>
          <a:xfrm>
            <a:off x="6267839" y="614284"/>
            <a:ext cx="5372043" cy="2504044"/>
          </a:xfrm>
          <a:prstGeom prst="round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8B08E26-A65A-691F-189B-601BFAC17980}"/>
              </a:ext>
            </a:extLst>
          </p:cNvPr>
          <p:cNvSpPr/>
          <p:nvPr/>
        </p:nvSpPr>
        <p:spPr>
          <a:xfrm>
            <a:off x="568845" y="614284"/>
            <a:ext cx="5372043" cy="2504044"/>
          </a:xfrm>
          <a:prstGeom prst="round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A7ABCD59-C131-7A38-14C7-F7ACEE67BA9F}"/>
              </a:ext>
            </a:extLst>
          </p:cNvPr>
          <p:cNvSpPr/>
          <p:nvPr/>
        </p:nvSpPr>
        <p:spPr>
          <a:xfrm>
            <a:off x="568845" y="3337537"/>
            <a:ext cx="11119138" cy="2660374"/>
          </a:xfrm>
          <a:prstGeom prst="round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ABAFF3E-8F80-CC5E-8541-A5D1AD4DF5EC}"/>
              </a:ext>
            </a:extLst>
          </p:cNvPr>
          <p:cNvSpPr/>
          <p:nvPr/>
        </p:nvSpPr>
        <p:spPr>
          <a:xfrm>
            <a:off x="4973527" y="2033756"/>
            <a:ext cx="2293036" cy="229303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10000"/>
                  </a:schemeClr>
                </a:solidFill>
                <a:latin typeface="+mj-lt"/>
              </a:rPr>
              <a:t>The Middle East conflict and factors for “Enterprise Insecurity” in India </a:t>
            </a:r>
          </a:p>
        </p:txBody>
      </p:sp>
      <p:cxnSp>
        <p:nvCxnSpPr>
          <p:cNvPr id="16" name="Straight Connector 15">
            <a:extLst>
              <a:ext uri="{FF2B5EF4-FFF2-40B4-BE49-F238E27FC236}">
                <a16:creationId xmlns:a16="http://schemas.microsoft.com/office/drawing/2014/main" id="{D5B00E7C-60BB-BDDA-7A18-05D54978A03D}"/>
              </a:ext>
            </a:extLst>
          </p:cNvPr>
          <p:cNvCxnSpPr>
            <a:cxnSpLocks/>
          </p:cNvCxnSpPr>
          <p:nvPr/>
        </p:nvCxnSpPr>
        <p:spPr>
          <a:xfrm>
            <a:off x="574840" y="1000555"/>
            <a:ext cx="0" cy="1791730"/>
          </a:xfrm>
          <a:prstGeom prst="line">
            <a:avLst/>
          </a:prstGeom>
          <a:ln w="38100">
            <a:solidFill>
              <a:srgbClr val="CE112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A7D29B-386C-13A1-0F69-C27E0981C33B}"/>
              </a:ext>
            </a:extLst>
          </p:cNvPr>
          <p:cNvCxnSpPr>
            <a:cxnSpLocks/>
          </p:cNvCxnSpPr>
          <p:nvPr/>
        </p:nvCxnSpPr>
        <p:spPr>
          <a:xfrm>
            <a:off x="582305" y="3769719"/>
            <a:ext cx="0" cy="1791730"/>
          </a:xfrm>
          <a:prstGeom prst="line">
            <a:avLst/>
          </a:prstGeom>
          <a:ln w="38100">
            <a:solidFill>
              <a:srgbClr val="CE112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2086F8A-E419-46BD-F523-24B6B620E3D2}"/>
              </a:ext>
            </a:extLst>
          </p:cNvPr>
          <p:cNvCxnSpPr>
            <a:cxnSpLocks/>
          </p:cNvCxnSpPr>
          <p:nvPr/>
        </p:nvCxnSpPr>
        <p:spPr>
          <a:xfrm>
            <a:off x="11625328" y="1000555"/>
            <a:ext cx="0" cy="1791730"/>
          </a:xfrm>
          <a:prstGeom prst="line">
            <a:avLst/>
          </a:prstGeom>
          <a:ln w="38100">
            <a:solidFill>
              <a:srgbClr val="CE112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42B38F-454D-54EB-4275-27AF423B6AAE}"/>
              </a:ext>
            </a:extLst>
          </p:cNvPr>
          <p:cNvCxnSpPr>
            <a:cxnSpLocks/>
          </p:cNvCxnSpPr>
          <p:nvPr/>
        </p:nvCxnSpPr>
        <p:spPr>
          <a:xfrm>
            <a:off x="11678154" y="3723143"/>
            <a:ext cx="0" cy="1791730"/>
          </a:xfrm>
          <a:prstGeom prst="line">
            <a:avLst/>
          </a:prstGeom>
          <a:ln w="38100">
            <a:solidFill>
              <a:srgbClr val="CE1126"/>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239270-523C-2DBE-6735-F9703E704F3B}"/>
              </a:ext>
            </a:extLst>
          </p:cNvPr>
          <p:cNvSpPr txBox="1"/>
          <p:nvPr/>
        </p:nvSpPr>
        <p:spPr>
          <a:xfrm>
            <a:off x="911644" y="791800"/>
            <a:ext cx="4431319" cy="369332"/>
          </a:xfrm>
          <a:prstGeom prst="rect">
            <a:avLst/>
          </a:prstGeom>
          <a:noFill/>
        </p:spPr>
        <p:txBody>
          <a:bodyPr wrap="square" rtlCol="0">
            <a:spAutoFit/>
          </a:bodyPr>
          <a:lstStyle/>
          <a:p>
            <a:pPr algn="ctr"/>
            <a:r>
              <a:rPr lang="en-US" b="1" dirty="0">
                <a:latin typeface="+mj-lt"/>
              </a:rPr>
              <a:t>Energy Prices and Input Costs </a:t>
            </a:r>
          </a:p>
        </p:txBody>
      </p:sp>
      <p:sp>
        <p:nvSpPr>
          <p:cNvPr id="23" name="TextBox 22">
            <a:extLst>
              <a:ext uri="{FF2B5EF4-FFF2-40B4-BE49-F238E27FC236}">
                <a16:creationId xmlns:a16="http://schemas.microsoft.com/office/drawing/2014/main" id="{8B8DA894-945D-9308-AC03-C46B82D3A17C}"/>
              </a:ext>
            </a:extLst>
          </p:cNvPr>
          <p:cNvSpPr txBox="1"/>
          <p:nvPr/>
        </p:nvSpPr>
        <p:spPr>
          <a:xfrm>
            <a:off x="6738200" y="860089"/>
            <a:ext cx="4431319" cy="369332"/>
          </a:xfrm>
          <a:prstGeom prst="rect">
            <a:avLst/>
          </a:prstGeom>
          <a:noFill/>
        </p:spPr>
        <p:txBody>
          <a:bodyPr wrap="square" rtlCol="0">
            <a:spAutoFit/>
          </a:bodyPr>
          <a:lstStyle/>
          <a:p>
            <a:pPr algn="ctr"/>
            <a:r>
              <a:rPr lang="en-US" b="1" dirty="0">
                <a:latin typeface="+mj-lt"/>
              </a:rPr>
              <a:t>Shipping Costs and Disruptions </a:t>
            </a:r>
          </a:p>
        </p:txBody>
      </p:sp>
      <p:sp>
        <p:nvSpPr>
          <p:cNvPr id="24" name="TextBox 23">
            <a:extLst>
              <a:ext uri="{FF2B5EF4-FFF2-40B4-BE49-F238E27FC236}">
                <a16:creationId xmlns:a16="http://schemas.microsoft.com/office/drawing/2014/main" id="{2AC56983-831D-0C89-916F-3022317276A7}"/>
              </a:ext>
            </a:extLst>
          </p:cNvPr>
          <p:cNvSpPr txBox="1"/>
          <p:nvPr/>
        </p:nvSpPr>
        <p:spPr>
          <a:xfrm>
            <a:off x="1365183" y="3582882"/>
            <a:ext cx="3779361" cy="646331"/>
          </a:xfrm>
          <a:prstGeom prst="rect">
            <a:avLst/>
          </a:prstGeom>
          <a:noFill/>
        </p:spPr>
        <p:txBody>
          <a:bodyPr wrap="square" rtlCol="0">
            <a:spAutoFit/>
          </a:bodyPr>
          <a:lstStyle/>
          <a:p>
            <a:pPr algn="ctr"/>
            <a:r>
              <a:rPr lang="en-US" b="1" dirty="0">
                <a:latin typeface="+mj-lt"/>
              </a:rPr>
              <a:t>Currency Depreciation and Inflationary pressures </a:t>
            </a:r>
          </a:p>
        </p:txBody>
      </p:sp>
      <p:sp>
        <p:nvSpPr>
          <p:cNvPr id="25" name="TextBox 24">
            <a:extLst>
              <a:ext uri="{FF2B5EF4-FFF2-40B4-BE49-F238E27FC236}">
                <a16:creationId xmlns:a16="http://schemas.microsoft.com/office/drawing/2014/main" id="{25D26684-605A-1A64-473F-E74C11F17A4E}"/>
              </a:ext>
            </a:extLst>
          </p:cNvPr>
          <p:cNvSpPr txBox="1"/>
          <p:nvPr/>
        </p:nvSpPr>
        <p:spPr>
          <a:xfrm>
            <a:off x="7377649" y="3582882"/>
            <a:ext cx="3503491" cy="646331"/>
          </a:xfrm>
          <a:prstGeom prst="rect">
            <a:avLst/>
          </a:prstGeom>
          <a:noFill/>
        </p:spPr>
        <p:txBody>
          <a:bodyPr wrap="square" rtlCol="0">
            <a:spAutoFit/>
          </a:bodyPr>
          <a:lstStyle/>
          <a:p>
            <a:pPr algn="ctr"/>
            <a:r>
              <a:rPr lang="en-US" b="1" dirty="0">
                <a:latin typeface="+mj-lt"/>
              </a:rPr>
              <a:t>Loss of investor confidence and capital outflow</a:t>
            </a:r>
          </a:p>
        </p:txBody>
      </p:sp>
      <p:sp>
        <p:nvSpPr>
          <p:cNvPr id="7" name="TextBox 6">
            <a:extLst>
              <a:ext uri="{FF2B5EF4-FFF2-40B4-BE49-F238E27FC236}">
                <a16:creationId xmlns:a16="http://schemas.microsoft.com/office/drawing/2014/main" id="{657CFB40-016F-F9FA-7E11-3624B4E94B15}"/>
              </a:ext>
            </a:extLst>
          </p:cNvPr>
          <p:cNvSpPr txBox="1"/>
          <p:nvPr/>
        </p:nvSpPr>
        <p:spPr>
          <a:xfrm>
            <a:off x="6601006" y="1396277"/>
            <a:ext cx="5056778" cy="1323439"/>
          </a:xfrm>
          <a:prstGeom prst="rect">
            <a:avLst/>
          </a:prstGeom>
          <a:noFill/>
        </p:spPr>
        <p:txBody>
          <a:bodyPr wrap="square">
            <a:spAutoFit/>
          </a:bodyPr>
          <a:lstStyle/>
          <a:p>
            <a:r>
              <a:rPr lang="en-US" sz="1600" b="1" dirty="0">
                <a:solidFill>
                  <a:schemeClr val="bg2">
                    <a:lumMod val="10000"/>
                  </a:schemeClr>
                </a:solidFill>
                <a:latin typeface="Arial" panose="020B0604020202020204" pitchFamily="34" charset="0"/>
                <a:cs typeface="Arial" panose="020B0604020202020204" pitchFamily="34" charset="0"/>
              </a:rPr>
              <a:t>Merchandise Export Forecast: </a:t>
            </a:r>
          </a:p>
          <a:p>
            <a:r>
              <a:rPr lang="en-US" sz="1600" dirty="0">
                <a:solidFill>
                  <a:schemeClr val="bg2">
                    <a:lumMod val="10000"/>
                  </a:schemeClr>
                </a:solidFill>
                <a:latin typeface="Arial" panose="020B0604020202020204" pitchFamily="34" charset="0"/>
                <a:cs typeface="Arial" panose="020B0604020202020204" pitchFamily="34" charset="0"/>
              </a:rPr>
              <a:t>from $437bn in FY25 to ~ $530bn in FY26</a:t>
            </a:r>
          </a:p>
          <a:p>
            <a:endParaRPr lang="en-US" sz="1600" b="1" dirty="0">
              <a:solidFill>
                <a:schemeClr val="bg2">
                  <a:lumMod val="10000"/>
                </a:schemeClr>
              </a:solidFill>
              <a:latin typeface="Arial" panose="020B0604020202020204" pitchFamily="34" charset="0"/>
              <a:cs typeface="Arial" panose="020B0604020202020204" pitchFamily="34" charset="0"/>
            </a:endParaRPr>
          </a:p>
          <a:p>
            <a:r>
              <a:rPr lang="en-US" sz="1600" b="1" dirty="0">
                <a:solidFill>
                  <a:schemeClr val="bg2">
                    <a:lumMod val="10000"/>
                  </a:schemeClr>
                </a:solidFill>
                <a:latin typeface="Arial" panose="020B0604020202020204" pitchFamily="34" charset="0"/>
                <a:cs typeface="Arial" panose="020B0604020202020204" pitchFamily="34" charset="0"/>
              </a:rPr>
              <a:t>        Actual Merchandise Export in FY26: </a:t>
            </a:r>
            <a:r>
              <a:rPr lang="en-US" sz="1600" dirty="0">
                <a:solidFill>
                  <a:schemeClr val="bg2">
                    <a:lumMod val="10000"/>
                  </a:schemeClr>
                </a:solidFill>
                <a:latin typeface="Arial" panose="020B0604020202020204" pitchFamily="34" charset="0"/>
                <a:cs typeface="Arial" panose="020B0604020202020204" pitchFamily="34" charset="0"/>
              </a:rPr>
              <a:t>$441.7bn </a:t>
            </a:r>
          </a:p>
          <a:p>
            <a:r>
              <a:rPr lang="en-US" sz="1600"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3B561BB1-4159-012C-F3CA-BFBA92E0677F}"/>
              </a:ext>
            </a:extLst>
          </p:cNvPr>
          <p:cNvSpPr txBox="1"/>
          <p:nvPr/>
        </p:nvSpPr>
        <p:spPr>
          <a:xfrm>
            <a:off x="196643" y="6071041"/>
            <a:ext cx="10894143" cy="784830"/>
          </a:xfrm>
          <a:prstGeom prst="rect">
            <a:avLst/>
          </a:prstGeom>
          <a:noFill/>
        </p:spPr>
        <p:txBody>
          <a:bodyPr wrap="square">
            <a:spAutoFit/>
          </a:bodyPr>
          <a:lstStyle/>
          <a:p>
            <a:r>
              <a:rPr lang="en-US" sz="900" i="1" dirty="0">
                <a:cs typeface="Segoe UI" panose="020B0502040204020203" pitchFamily="34" charset="0"/>
              </a:rPr>
              <a:t>Sources</a:t>
            </a:r>
            <a:r>
              <a:rPr lang="en-US" sz="900" dirty="0">
                <a:cs typeface="Segoe UI" panose="020B0502040204020203" pitchFamily="34" charset="0"/>
              </a:rPr>
              <a:t>: </a:t>
            </a:r>
            <a:r>
              <a:rPr lang="en-US" sz="900" dirty="0">
                <a:hlinkClick r:id="rId3"/>
              </a:rPr>
              <a:t>Press Release Page | Press Information Bureau</a:t>
            </a:r>
            <a:r>
              <a:rPr lang="en-US" sz="900" dirty="0"/>
              <a:t> </a:t>
            </a:r>
          </a:p>
          <a:p>
            <a:pPr lvl="1"/>
            <a:r>
              <a:rPr lang="en-US" sz="900" dirty="0">
                <a:hlinkClick r:id="rId4"/>
              </a:rPr>
              <a:t>India's exports set to cross $1 trillion in FY26 on robust global demand, says FIEO - The Times of India</a:t>
            </a:r>
            <a:r>
              <a:rPr lang="en-US" sz="900" dirty="0"/>
              <a:t> </a:t>
            </a:r>
          </a:p>
          <a:p>
            <a:pPr lvl="1"/>
            <a:r>
              <a:rPr lang="en-US" sz="900" dirty="0">
                <a:hlinkClick r:id="rId5"/>
              </a:rPr>
              <a:t>India's wholesale inflation at 9.68% in May under revamped series as Iran war-driven oil costs bite - The Economic Times</a:t>
            </a:r>
            <a:r>
              <a:rPr lang="en-US" sz="900" dirty="0"/>
              <a:t> </a:t>
            </a:r>
          </a:p>
          <a:p>
            <a:pPr lvl="1"/>
            <a:r>
              <a:rPr lang="en-US" sz="900" dirty="0">
                <a:hlinkClick r:id="rId6"/>
              </a:rPr>
              <a:t>Oil retreat hands RBI an assist in boosting rupee's near-term outlook | Reuters</a:t>
            </a:r>
            <a:endParaRPr lang="en-US" sz="900" dirty="0">
              <a:solidFill>
                <a:schemeClr val="bg2">
                  <a:lumMod val="10000"/>
                </a:schemeClr>
              </a:solidFill>
              <a:latin typeface="Arial" panose="020B0604020202020204" pitchFamily="34" charset="0"/>
              <a:cs typeface="Arial" panose="020B0604020202020204" pitchFamily="34" charset="0"/>
            </a:endParaRPr>
          </a:p>
          <a:p>
            <a:endParaRPr lang="en-GB" sz="900" dirty="0">
              <a:cs typeface="Segoe UI" panose="020B0502040204020203" pitchFamily="34" charset="0"/>
            </a:endParaRPr>
          </a:p>
        </p:txBody>
      </p:sp>
      <p:sp>
        <p:nvSpPr>
          <p:cNvPr id="6" name="TextBox 5">
            <a:extLst>
              <a:ext uri="{FF2B5EF4-FFF2-40B4-BE49-F238E27FC236}">
                <a16:creationId xmlns:a16="http://schemas.microsoft.com/office/drawing/2014/main" id="{680CAE24-1FB2-480D-B884-61D01344C5DA}"/>
              </a:ext>
            </a:extLst>
          </p:cNvPr>
          <p:cNvSpPr txBox="1"/>
          <p:nvPr/>
        </p:nvSpPr>
        <p:spPr>
          <a:xfrm>
            <a:off x="624922" y="1171550"/>
            <a:ext cx="5367915" cy="1569660"/>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2">
                    <a:lumMod val="10000"/>
                  </a:schemeClr>
                </a:solidFill>
                <a:latin typeface="Arial" panose="020B0604020202020204" pitchFamily="34" charset="0"/>
                <a:cs typeface="Arial" panose="020B0604020202020204" pitchFamily="34" charset="0"/>
              </a:rPr>
              <a:t>Controlled &amp; limited fuel price hike and priority for household consumption, sectoral support (</a:t>
            </a:r>
            <a:r>
              <a:rPr lang="en-US" sz="1600" dirty="0" err="1">
                <a:solidFill>
                  <a:schemeClr val="bg2">
                    <a:lumMod val="10000"/>
                  </a:schemeClr>
                </a:solidFill>
                <a:latin typeface="Arial" panose="020B0604020202020204" pitchFamily="34" charset="0"/>
                <a:cs typeface="Arial" panose="020B0604020202020204" pitchFamily="34" charset="0"/>
              </a:rPr>
              <a:t>eg</a:t>
            </a:r>
            <a:r>
              <a:rPr lang="en-US" sz="1600" dirty="0">
                <a:solidFill>
                  <a:schemeClr val="bg2">
                    <a:lumMod val="10000"/>
                  </a:schemeClr>
                </a:solidFill>
                <a:latin typeface="Arial" panose="020B0604020202020204" pitchFamily="34" charset="0"/>
                <a:cs typeface="Arial" panose="020B0604020202020204" pitchFamily="34" charset="0"/>
              </a:rPr>
              <a:t>: </a:t>
            </a:r>
            <a:r>
              <a:rPr lang="en-US" sz="1600" dirty="0" err="1">
                <a:solidFill>
                  <a:schemeClr val="bg2">
                    <a:lumMod val="10000"/>
                  </a:schemeClr>
                </a:solidFill>
                <a:latin typeface="Arial" panose="020B0604020202020204" pitchFamily="34" charset="0"/>
                <a:cs typeface="Arial" panose="020B0604020202020204" pitchFamily="34" charset="0"/>
              </a:rPr>
              <a:t>fertiliser</a:t>
            </a:r>
            <a:r>
              <a:rPr lang="en-US" sz="1600" dirty="0">
                <a:solidFill>
                  <a:schemeClr val="bg2">
                    <a:lumMod val="10000"/>
                  </a:schemeClr>
                </a:solidFill>
                <a:latin typeface="Arial" panose="020B0604020202020204" pitchFamily="34" charset="0"/>
                <a:cs typeface="Arial" panose="020B0604020202020204" pitchFamily="34" charset="0"/>
              </a:rPr>
              <a:t> subsidies). </a:t>
            </a:r>
          </a:p>
          <a:p>
            <a:pPr marL="285750" indent="-285750">
              <a:buFont typeface="Arial" panose="020B0604020202020204" pitchFamily="34" charset="0"/>
              <a:buChar char="•"/>
            </a:pPr>
            <a:r>
              <a:rPr lang="en-US" sz="1600" dirty="0">
                <a:solidFill>
                  <a:schemeClr val="bg2">
                    <a:lumMod val="10000"/>
                  </a:schemeClr>
                </a:solidFill>
                <a:latin typeface="Arial" panose="020B0604020202020204" pitchFamily="34" charset="0"/>
                <a:cs typeface="Arial" panose="020B0604020202020204" pitchFamily="34" charset="0"/>
              </a:rPr>
              <a:t>But, no enterprise-specific energy price relief. </a:t>
            </a:r>
          </a:p>
          <a:p>
            <a:pPr marL="285750" indent="-285750">
              <a:buFont typeface="Arial" panose="020B0604020202020204" pitchFamily="34" charset="0"/>
              <a:buChar char="•"/>
            </a:pPr>
            <a:r>
              <a:rPr lang="en-US" sz="1600" b="1" dirty="0">
                <a:solidFill>
                  <a:schemeClr val="bg2">
                    <a:lumMod val="10000"/>
                  </a:schemeClr>
                </a:solidFill>
                <a:latin typeface="Arial" panose="020B0604020202020204" pitchFamily="34" charset="0"/>
                <a:cs typeface="Arial" panose="020B0604020202020204" pitchFamily="34" charset="0"/>
              </a:rPr>
              <a:t>61.51%</a:t>
            </a:r>
            <a:r>
              <a:rPr lang="en-US" sz="1600" dirty="0">
                <a:solidFill>
                  <a:schemeClr val="bg2">
                    <a:lumMod val="10000"/>
                  </a:schemeClr>
                </a:solidFill>
                <a:latin typeface="Arial" panose="020B0604020202020204" pitchFamily="34" charset="0"/>
                <a:cs typeface="Arial" panose="020B0604020202020204" pitchFamily="34" charset="0"/>
              </a:rPr>
              <a:t> inflation in crude       </a:t>
            </a:r>
            <a:r>
              <a:rPr lang="en-US" sz="1600" b="1" dirty="0">
                <a:solidFill>
                  <a:schemeClr val="bg2">
                    <a:lumMod val="10000"/>
                  </a:schemeClr>
                </a:solidFill>
                <a:latin typeface="Arial" panose="020B0604020202020204" pitchFamily="34" charset="0"/>
                <a:cs typeface="Arial" panose="020B0604020202020204" pitchFamily="34" charset="0"/>
              </a:rPr>
              <a:t>30.33%</a:t>
            </a:r>
            <a:r>
              <a:rPr lang="en-US" sz="1600" dirty="0">
                <a:solidFill>
                  <a:schemeClr val="bg2">
                    <a:lumMod val="10000"/>
                  </a:schemeClr>
                </a:solidFill>
                <a:latin typeface="Arial" panose="020B0604020202020204" pitchFamily="34" charset="0"/>
                <a:cs typeface="Arial" panose="020B0604020202020204" pitchFamily="34" charset="0"/>
              </a:rPr>
              <a:t> surge in </a:t>
            </a:r>
          </a:p>
          <a:p>
            <a:r>
              <a:rPr lang="en-US" sz="1600" dirty="0">
                <a:solidFill>
                  <a:schemeClr val="bg2">
                    <a:lumMod val="10000"/>
                  </a:schemeClr>
                </a:solidFill>
                <a:latin typeface="Arial" panose="020B0604020202020204" pitchFamily="34" charset="0"/>
                <a:cs typeface="Arial" panose="020B0604020202020204" pitchFamily="34" charset="0"/>
              </a:rPr>
              <a:t>fuel &amp; electricity prices in May. </a:t>
            </a:r>
            <a:endParaRPr lang="en-US" sz="1600" b="1" dirty="0">
              <a:solidFill>
                <a:schemeClr val="bg2">
                  <a:lumMod val="10000"/>
                </a:schemeClr>
              </a:solidFill>
              <a:latin typeface="Arial" panose="020B0604020202020204" pitchFamily="34" charset="0"/>
              <a:cs typeface="Arial" panose="020B0604020202020204" pitchFamily="34" charset="0"/>
            </a:endParaRPr>
          </a:p>
        </p:txBody>
      </p:sp>
      <p:sp>
        <p:nvSpPr>
          <p:cNvPr id="8" name="Arrow: Right 7">
            <a:extLst>
              <a:ext uri="{FF2B5EF4-FFF2-40B4-BE49-F238E27FC236}">
                <a16:creationId xmlns:a16="http://schemas.microsoft.com/office/drawing/2014/main" id="{99EA216A-4316-E185-B7EB-753F53B5DA54}"/>
              </a:ext>
            </a:extLst>
          </p:cNvPr>
          <p:cNvSpPr/>
          <p:nvPr/>
        </p:nvSpPr>
        <p:spPr>
          <a:xfrm>
            <a:off x="3306991" y="2206603"/>
            <a:ext cx="256232" cy="226096"/>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C807F63-7D88-3E40-D94B-ACE1CD718086}"/>
              </a:ext>
            </a:extLst>
          </p:cNvPr>
          <p:cNvSpPr txBox="1"/>
          <p:nvPr/>
        </p:nvSpPr>
        <p:spPr>
          <a:xfrm>
            <a:off x="722861" y="4332194"/>
            <a:ext cx="10742096" cy="1569660"/>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2">
                    <a:lumMod val="10000"/>
                  </a:schemeClr>
                </a:solidFill>
                <a:latin typeface="Arial" panose="020B0604020202020204" pitchFamily="34" charset="0"/>
                <a:cs typeface="Arial" panose="020B0604020202020204" pitchFamily="34" charset="0"/>
              </a:rPr>
              <a:t>The INR fell to an all-time low of 96.82 against the USD in May 2026, but has registered a declining trend since before the war (likely precipitated by US tariffs last year). </a:t>
            </a:r>
          </a:p>
          <a:p>
            <a:pPr marL="285750" indent="-285750">
              <a:buFont typeface="Arial" panose="020B0604020202020204" pitchFamily="34" charset="0"/>
              <a:buChar char="•"/>
            </a:pPr>
            <a:r>
              <a:rPr lang="en-US" sz="1600" dirty="0">
                <a:solidFill>
                  <a:schemeClr val="bg2">
                    <a:lumMod val="10000"/>
                  </a:schemeClr>
                </a:solidFill>
                <a:latin typeface="Arial" panose="020B0604020202020204" pitchFamily="34" charset="0"/>
                <a:cs typeface="Arial" panose="020B0604020202020204" pitchFamily="34" charset="0"/>
              </a:rPr>
              <a:t>The war also caused capital outflow as foreign investors lost confidence in Indian equities, increasing pressure on currency as well as rising crude and other input costs. </a:t>
            </a:r>
          </a:p>
          <a:p>
            <a:pPr marL="285750" indent="-285750">
              <a:buFont typeface="Arial" panose="020B0604020202020204" pitchFamily="34" charset="0"/>
              <a:buChar char="•"/>
            </a:pPr>
            <a:r>
              <a:rPr lang="en-US" sz="1600" dirty="0">
                <a:solidFill>
                  <a:schemeClr val="bg2">
                    <a:lumMod val="10000"/>
                  </a:schemeClr>
                </a:solidFill>
                <a:latin typeface="Arial" panose="020B0604020202020204" pitchFamily="34" charset="0"/>
                <a:cs typeface="Arial" panose="020B0604020202020204" pitchFamily="34" charset="0"/>
              </a:rPr>
              <a:t>RBI measures (</a:t>
            </a:r>
            <a:r>
              <a:rPr lang="en-US" sz="1600" dirty="0" err="1">
                <a:solidFill>
                  <a:schemeClr val="bg2">
                    <a:lumMod val="10000"/>
                  </a:schemeClr>
                </a:solidFill>
                <a:latin typeface="Arial" panose="020B0604020202020204" pitchFamily="34" charset="0"/>
                <a:cs typeface="Arial" panose="020B0604020202020204" pitchFamily="34" charset="0"/>
              </a:rPr>
              <a:t>eg</a:t>
            </a:r>
            <a:r>
              <a:rPr lang="en-US" sz="1600" dirty="0">
                <a:solidFill>
                  <a:schemeClr val="bg2">
                    <a:lumMod val="10000"/>
                  </a:schemeClr>
                </a:solidFill>
                <a:latin typeface="Arial" panose="020B0604020202020204" pitchFamily="34" charset="0"/>
                <a:cs typeface="Arial" panose="020B0604020202020204" pitchFamily="34" charset="0"/>
              </a:rPr>
              <a:t>: cut in capital gains tax) and US-Iran peace talks (lowering energy prices) have improved India’s </a:t>
            </a:r>
            <a:r>
              <a:rPr lang="en-US" sz="1600" dirty="0" err="1">
                <a:solidFill>
                  <a:schemeClr val="bg2">
                    <a:lumMod val="10000"/>
                  </a:schemeClr>
                </a:solidFill>
                <a:latin typeface="Arial" panose="020B0604020202020204" pitchFamily="34" charset="0"/>
                <a:cs typeface="Arial" panose="020B0604020202020204" pitchFamily="34" charset="0"/>
              </a:rPr>
              <a:t>BoP</a:t>
            </a:r>
            <a:r>
              <a:rPr lang="en-US" sz="1600" dirty="0">
                <a:solidFill>
                  <a:schemeClr val="bg2">
                    <a:lumMod val="1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13933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14CD1-BDC3-57A5-9DB7-4FADACD2512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E3342A0-0525-A731-3AF1-41ECEB451720}"/>
              </a:ext>
            </a:extLst>
          </p:cNvPr>
          <p:cNvSpPr/>
          <p:nvPr/>
        </p:nvSpPr>
        <p:spPr>
          <a:xfrm>
            <a:off x="281692" y="1209368"/>
            <a:ext cx="11435787" cy="3116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9FAF1D6-63F6-FF05-3084-F4018E250A0A}"/>
              </a:ext>
            </a:extLst>
          </p:cNvPr>
          <p:cNvSpPr/>
          <p:nvPr/>
        </p:nvSpPr>
        <p:spPr>
          <a:xfrm>
            <a:off x="1543665" y="353961"/>
            <a:ext cx="10144318" cy="5712542"/>
          </a:xfrm>
          <a:prstGeom prst="round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DE0763D6-9CEC-A797-7B84-5BFF96A9C6C6}"/>
              </a:ext>
            </a:extLst>
          </p:cNvPr>
          <p:cNvCxnSpPr>
            <a:cxnSpLocks/>
          </p:cNvCxnSpPr>
          <p:nvPr/>
        </p:nvCxnSpPr>
        <p:spPr>
          <a:xfrm>
            <a:off x="1555372" y="1229032"/>
            <a:ext cx="0" cy="3909638"/>
          </a:xfrm>
          <a:prstGeom prst="line">
            <a:avLst/>
          </a:prstGeom>
          <a:ln w="38100">
            <a:solidFill>
              <a:srgbClr val="CE1126"/>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EF3C60F-7D7C-86E8-E93C-10194BB27B4D}"/>
              </a:ext>
            </a:extLst>
          </p:cNvPr>
          <p:cNvSpPr txBox="1"/>
          <p:nvPr/>
        </p:nvSpPr>
        <p:spPr>
          <a:xfrm>
            <a:off x="2531210" y="503661"/>
            <a:ext cx="7880901" cy="376650"/>
          </a:xfrm>
          <a:prstGeom prst="rect">
            <a:avLst/>
          </a:prstGeom>
          <a:noFill/>
        </p:spPr>
        <p:txBody>
          <a:bodyPr wrap="square" rtlCol="0">
            <a:spAutoFit/>
          </a:bodyPr>
          <a:lstStyle/>
          <a:p>
            <a:pPr algn="ctr"/>
            <a:r>
              <a:rPr lang="en-US" b="1" dirty="0">
                <a:latin typeface="+mj-lt"/>
              </a:rPr>
              <a:t>Currency Depreciation and Inflationary pressures </a:t>
            </a:r>
          </a:p>
        </p:txBody>
      </p:sp>
      <p:sp>
        <p:nvSpPr>
          <p:cNvPr id="5" name="TextBox 4">
            <a:extLst>
              <a:ext uri="{FF2B5EF4-FFF2-40B4-BE49-F238E27FC236}">
                <a16:creationId xmlns:a16="http://schemas.microsoft.com/office/drawing/2014/main" id="{66CF092E-C6CB-29A3-8A81-1A54140AC173}"/>
              </a:ext>
            </a:extLst>
          </p:cNvPr>
          <p:cNvSpPr txBox="1"/>
          <p:nvPr/>
        </p:nvSpPr>
        <p:spPr>
          <a:xfrm>
            <a:off x="196643" y="6354339"/>
            <a:ext cx="10894143" cy="230832"/>
          </a:xfrm>
          <a:prstGeom prst="rect">
            <a:avLst/>
          </a:prstGeom>
          <a:noFill/>
        </p:spPr>
        <p:txBody>
          <a:bodyPr wrap="square">
            <a:spAutoFit/>
          </a:bodyPr>
          <a:lstStyle/>
          <a:p>
            <a:r>
              <a:rPr lang="en-US" sz="900" i="1" dirty="0">
                <a:cs typeface="Segoe UI" panose="020B0502040204020203" pitchFamily="34" charset="0"/>
              </a:rPr>
              <a:t>Source</a:t>
            </a:r>
            <a:r>
              <a:rPr lang="en-US" sz="900" dirty="0">
                <a:cs typeface="Segoe UI" panose="020B0502040204020203" pitchFamily="34" charset="0"/>
              </a:rPr>
              <a:t>: </a:t>
            </a:r>
            <a:r>
              <a:rPr lang="en-US" sz="900" dirty="0">
                <a:hlinkClick r:id="rId3"/>
              </a:rPr>
              <a:t>Oil retreat hands RBI an assist in boosting rupee's near-term outlook | Reuters</a:t>
            </a:r>
            <a:endParaRPr lang="en-GB" sz="900" dirty="0">
              <a:cs typeface="Segoe UI" panose="020B0502040204020203" pitchFamily="34" charset="0"/>
            </a:endParaRPr>
          </a:p>
        </p:txBody>
      </p:sp>
      <p:pic>
        <p:nvPicPr>
          <p:cNvPr id="10" name="Picture 9">
            <a:extLst>
              <a:ext uri="{FF2B5EF4-FFF2-40B4-BE49-F238E27FC236}">
                <a16:creationId xmlns:a16="http://schemas.microsoft.com/office/drawing/2014/main" id="{16B8D3B5-2A0B-8410-B90C-5F376DA6B92C}"/>
              </a:ext>
            </a:extLst>
          </p:cNvPr>
          <p:cNvPicPr>
            <a:picLocks noChangeAspect="1"/>
          </p:cNvPicPr>
          <p:nvPr/>
        </p:nvPicPr>
        <p:blipFill>
          <a:blip r:embed="rId4">
            <a:extLst>
              <a:ext uri="{28A0092B-C50C-407E-A947-70E740481C1C}">
                <a14:useLocalDpi xmlns:a14="http://schemas.microsoft.com/office/drawing/2010/main" val="0"/>
              </a:ext>
            </a:extLst>
          </a:blip>
          <a:srcRect b="11836"/>
          <a:stretch>
            <a:fillRect/>
          </a:stretch>
        </p:blipFill>
        <p:spPr>
          <a:xfrm>
            <a:off x="3102809" y="880311"/>
            <a:ext cx="7038115" cy="5004747"/>
          </a:xfrm>
          <a:prstGeom prst="rect">
            <a:avLst/>
          </a:prstGeom>
        </p:spPr>
      </p:pic>
    </p:spTree>
    <p:extLst>
      <p:ext uri="{BB962C8B-B14F-4D97-AF65-F5344CB8AC3E}">
        <p14:creationId xmlns:p14="http://schemas.microsoft.com/office/powerpoint/2010/main" val="799842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7D35E-7682-3251-DF1A-7695B58913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2F401B-2D2C-EBEA-32B7-E68A266569D0}"/>
              </a:ext>
            </a:extLst>
          </p:cNvPr>
          <p:cNvSpPr>
            <a:spLocks noGrp="1"/>
          </p:cNvSpPr>
          <p:nvPr>
            <p:ph type="title"/>
          </p:nvPr>
        </p:nvSpPr>
        <p:spPr/>
        <p:txBody>
          <a:bodyPr/>
          <a:lstStyle/>
          <a:p>
            <a:r>
              <a:rPr lang="en-US" b="1" dirty="0"/>
              <a:t>Secondary Shocks and SME vulnerabilities</a:t>
            </a:r>
          </a:p>
        </p:txBody>
      </p:sp>
      <p:sp>
        <p:nvSpPr>
          <p:cNvPr id="6" name="TextBox 5">
            <a:extLst>
              <a:ext uri="{FF2B5EF4-FFF2-40B4-BE49-F238E27FC236}">
                <a16:creationId xmlns:a16="http://schemas.microsoft.com/office/drawing/2014/main" id="{6C750A6A-3061-8A1F-F21F-B957DB3991E8}"/>
              </a:ext>
            </a:extLst>
          </p:cNvPr>
          <p:cNvSpPr txBox="1"/>
          <p:nvPr/>
        </p:nvSpPr>
        <p:spPr>
          <a:xfrm>
            <a:off x="444557" y="1435510"/>
            <a:ext cx="11307097" cy="4708981"/>
          </a:xfrm>
          <a:prstGeom prst="rect">
            <a:avLst/>
          </a:prstGeom>
          <a:noFill/>
        </p:spPr>
        <p:txBody>
          <a:bodyPr wrap="square">
            <a:spAutoFit/>
          </a:bodyPr>
          <a:lstStyle/>
          <a:p>
            <a:pPr lvl="1"/>
            <a:r>
              <a:rPr lang="en-US" sz="2000" dirty="0">
                <a:solidFill>
                  <a:schemeClr val="bg2">
                    <a:lumMod val="10000"/>
                  </a:schemeClr>
                </a:solidFill>
                <a:latin typeface="Arial" panose="020B0604020202020204" pitchFamily="34" charset="0"/>
                <a:cs typeface="Arial" panose="020B0604020202020204" pitchFamily="34" charset="0"/>
              </a:rPr>
              <a:t>Insurance premiums and poor access to capital also challenge SME operations, but Government-released schemes have helped firms and SMEs improve credit access and risk coverage since the onset of the war. </a:t>
            </a:r>
          </a:p>
          <a:p>
            <a:pPr marL="342900" indent="-342900">
              <a:buFont typeface="Arial" panose="020B0604020202020204" pitchFamily="34" charset="0"/>
              <a:buChar char="•"/>
            </a:pPr>
            <a:endParaRPr lang="en-US" sz="2000" b="1" u="sng" dirty="0">
              <a:solidFill>
                <a:schemeClr val="bg2">
                  <a:lumMod val="10000"/>
                </a:schemeClr>
              </a:solidFill>
              <a:latin typeface="Arial" panose="020B0604020202020204" pitchFamily="34" charset="0"/>
              <a:cs typeface="Arial" panose="020B0604020202020204" pitchFamily="34" charset="0"/>
            </a:endParaRPr>
          </a:p>
          <a:p>
            <a:pPr lvl="1"/>
            <a:r>
              <a:rPr lang="en-US" sz="2000" dirty="0">
                <a:solidFill>
                  <a:schemeClr val="bg2">
                    <a:lumMod val="10000"/>
                  </a:schemeClr>
                </a:solidFill>
                <a:latin typeface="Arial" panose="020B0604020202020204" pitchFamily="34" charset="0"/>
                <a:cs typeface="Arial" panose="020B0604020202020204" pitchFamily="34" charset="0"/>
              </a:rPr>
              <a:t>India continues to have positive economic growth (</a:t>
            </a:r>
            <a:r>
              <a:rPr lang="en-US" sz="2000" b="1" dirty="0">
                <a:solidFill>
                  <a:schemeClr val="bg2">
                    <a:lumMod val="10000"/>
                  </a:schemeClr>
                </a:solidFill>
                <a:latin typeface="Arial" panose="020B0604020202020204" pitchFamily="34" charset="0"/>
                <a:cs typeface="Arial" panose="020B0604020202020204" pitchFamily="34" charset="0"/>
              </a:rPr>
              <a:t>7.8% YoY in Jan-March</a:t>
            </a:r>
            <a:r>
              <a:rPr lang="en-US" sz="2000" dirty="0">
                <a:solidFill>
                  <a:schemeClr val="bg2">
                    <a:lumMod val="10000"/>
                  </a:schemeClr>
                </a:solidFill>
                <a:latin typeface="Arial" panose="020B0604020202020204" pitchFamily="34" charset="0"/>
                <a:cs typeface="Arial" panose="020B0604020202020204" pitchFamily="34" charset="0"/>
              </a:rPr>
              <a:t>), with domestic demand offsetting external challenges, but the rate of this growth has slowed. </a:t>
            </a:r>
          </a:p>
          <a:p>
            <a:endParaRPr lang="en-US" sz="2000" dirty="0">
              <a:solidFill>
                <a:schemeClr val="bg2">
                  <a:lumMod val="10000"/>
                </a:schemeClr>
              </a:solidFill>
              <a:latin typeface="Arial" panose="020B0604020202020204" pitchFamily="34" charset="0"/>
              <a:cs typeface="Arial" panose="020B0604020202020204" pitchFamily="34" charset="0"/>
            </a:endParaRPr>
          </a:p>
          <a:p>
            <a:pPr lvl="1"/>
            <a:r>
              <a:rPr lang="en-US" sz="2000" dirty="0">
                <a:solidFill>
                  <a:schemeClr val="bg2">
                    <a:lumMod val="10000"/>
                  </a:schemeClr>
                </a:solidFill>
                <a:latin typeface="Arial" panose="020B0604020202020204" pitchFamily="34" charset="0"/>
                <a:cs typeface="Arial" panose="020B0604020202020204" pitchFamily="34" charset="0"/>
              </a:rPr>
              <a:t>However, domestic growth driven by agricultural output, construction sector and investment faces risk of contraction in the coming months, as the war affects </a:t>
            </a:r>
            <a:r>
              <a:rPr lang="en-US" sz="2000" b="1" dirty="0" err="1">
                <a:solidFill>
                  <a:schemeClr val="bg2">
                    <a:lumMod val="10000"/>
                  </a:schemeClr>
                </a:solidFill>
                <a:latin typeface="Arial" panose="020B0604020202020204" pitchFamily="34" charset="0"/>
                <a:cs typeface="Arial" panose="020B0604020202020204" pitchFamily="34" charset="0"/>
              </a:rPr>
              <a:t>fertiliser</a:t>
            </a:r>
            <a:r>
              <a:rPr lang="en-US" sz="2000" b="1" dirty="0">
                <a:solidFill>
                  <a:schemeClr val="bg2">
                    <a:lumMod val="10000"/>
                  </a:schemeClr>
                </a:solidFill>
                <a:latin typeface="Arial" panose="020B0604020202020204" pitchFamily="34" charset="0"/>
                <a:cs typeface="Arial" panose="020B0604020202020204" pitchFamily="34" charset="0"/>
              </a:rPr>
              <a:t> supply chains</a:t>
            </a:r>
            <a:r>
              <a:rPr lang="en-US" sz="2000" dirty="0">
                <a:solidFill>
                  <a:schemeClr val="bg2">
                    <a:lumMod val="10000"/>
                  </a:schemeClr>
                </a:solidFill>
                <a:latin typeface="Arial" panose="020B0604020202020204" pitchFamily="34" charset="0"/>
                <a:cs typeface="Arial" panose="020B0604020202020204" pitchFamily="34" charset="0"/>
              </a:rPr>
              <a:t>, increases </a:t>
            </a:r>
            <a:r>
              <a:rPr lang="en-US" sz="2000" b="1" dirty="0">
                <a:solidFill>
                  <a:schemeClr val="bg2">
                    <a:lumMod val="10000"/>
                  </a:schemeClr>
                </a:solidFill>
                <a:latin typeface="Arial" panose="020B0604020202020204" pitchFamily="34" charset="0"/>
                <a:cs typeface="Arial" panose="020B0604020202020204" pitchFamily="34" charset="0"/>
              </a:rPr>
              <a:t>steel and building component costs</a:t>
            </a:r>
            <a:r>
              <a:rPr lang="en-US" sz="2000" dirty="0">
                <a:solidFill>
                  <a:schemeClr val="bg2">
                    <a:lumMod val="10000"/>
                  </a:schemeClr>
                </a:solidFill>
                <a:latin typeface="Arial" panose="020B0604020202020204" pitchFamily="34" charset="0"/>
                <a:cs typeface="Arial" panose="020B0604020202020204" pitchFamily="34" charset="0"/>
              </a:rPr>
              <a:t>, and weakens the </a:t>
            </a:r>
            <a:r>
              <a:rPr lang="en-US" sz="2000" b="1" dirty="0">
                <a:solidFill>
                  <a:schemeClr val="bg2">
                    <a:lumMod val="10000"/>
                  </a:schemeClr>
                </a:solidFill>
                <a:latin typeface="Arial" panose="020B0604020202020204" pitchFamily="34" charset="0"/>
                <a:cs typeface="Arial" panose="020B0604020202020204" pitchFamily="34" charset="0"/>
              </a:rPr>
              <a:t>rupee’s competitiveness</a:t>
            </a:r>
            <a:r>
              <a:rPr lang="en-US" sz="2000" dirty="0">
                <a:solidFill>
                  <a:schemeClr val="bg2">
                    <a:lumMod val="10000"/>
                  </a:schemeClr>
                </a:solidFill>
                <a:latin typeface="Arial" panose="020B0604020202020204" pitchFamily="34" charset="0"/>
                <a:cs typeface="Arial" panose="020B0604020202020204" pitchFamily="34" charset="0"/>
              </a:rPr>
              <a:t> in the forex market. </a:t>
            </a:r>
          </a:p>
          <a:p>
            <a:pPr marL="342900" indent="-342900">
              <a:buFont typeface="Arial" panose="020B0604020202020204" pitchFamily="34" charset="0"/>
              <a:buChar char="•"/>
            </a:pPr>
            <a:endParaRPr lang="en-US" sz="2000" dirty="0">
              <a:solidFill>
                <a:schemeClr val="bg2">
                  <a:lumMod val="10000"/>
                </a:schemeClr>
              </a:solidFill>
              <a:latin typeface="Arial" panose="020B0604020202020204" pitchFamily="34" charset="0"/>
              <a:cs typeface="Arial" panose="020B0604020202020204" pitchFamily="34" charset="0"/>
            </a:endParaRPr>
          </a:p>
          <a:p>
            <a:pPr lvl="1"/>
            <a:r>
              <a:rPr lang="en-US" sz="2000" dirty="0">
                <a:solidFill>
                  <a:schemeClr val="bg2">
                    <a:lumMod val="10000"/>
                  </a:schemeClr>
                </a:solidFill>
                <a:latin typeface="Arial" panose="020B0604020202020204" pitchFamily="34" charset="0"/>
                <a:cs typeface="Arial" panose="020B0604020202020204" pitchFamily="34" charset="0"/>
              </a:rPr>
              <a:t>In the long-term, the risk of </a:t>
            </a:r>
            <a:r>
              <a:rPr lang="en-US" sz="2000" b="1" dirty="0">
                <a:solidFill>
                  <a:schemeClr val="bg2">
                    <a:lumMod val="10000"/>
                  </a:schemeClr>
                </a:solidFill>
                <a:latin typeface="Arial" panose="020B0604020202020204" pitchFamily="34" charset="0"/>
                <a:cs typeface="Arial" panose="020B0604020202020204" pitchFamily="34" charset="0"/>
              </a:rPr>
              <a:t>loss of market access</a:t>
            </a:r>
            <a:r>
              <a:rPr lang="en-US" sz="2000" dirty="0">
                <a:solidFill>
                  <a:schemeClr val="bg2">
                    <a:lumMod val="10000"/>
                  </a:schemeClr>
                </a:solidFill>
                <a:latin typeface="Arial" panose="020B0604020202020204" pitchFamily="34" charset="0"/>
                <a:cs typeface="Arial" panose="020B0604020202020204" pitchFamily="34" charset="0"/>
              </a:rPr>
              <a:t> persists as international consumers have begun shifting to alternate markets. </a:t>
            </a:r>
          </a:p>
          <a:p>
            <a:r>
              <a:rPr lang="en-US" sz="2000" dirty="0">
                <a:solidFill>
                  <a:schemeClr val="bg2">
                    <a:lumMod val="10000"/>
                  </a:schemeClr>
                </a:solidFill>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FE225C41-3BF3-BA4D-8AA7-C38AD9189DE0}"/>
              </a:ext>
            </a:extLst>
          </p:cNvPr>
          <p:cNvSpPr txBox="1"/>
          <p:nvPr/>
        </p:nvSpPr>
        <p:spPr>
          <a:xfrm>
            <a:off x="255637" y="5968353"/>
            <a:ext cx="10894143" cy="646331"/>
          </a:xfrm>
          <a:prstGeom prst="rect">
            <a:avLst/>
          </a:prstGeom>
          <a:noFill/>
        </p:spPr>
        <p:txBody>
          <a:bodyPr wrap="square">
            <a:spAutoFit/>
          </a:bodyPr>
          <a:lstStyle/>
          <a:p>
            <a:r>
              <a:rPr lang="en-US" sz="900" i="1" dirty="0">
                <a:cs typeface="Segoe UI" panose="020B0502040204020203" pitchFamily="34" charset="0"/>
              </a:rPr>
              <a:t>Sources</a:t>
            </a:r>
            <a:r>
              <a:rPr lang="en-US" sz="900" dirty="0">
                <a:cs typeface="Segoe UI" panose="020B0502040204020203" pitchFamily="34" charset="0"/>
              </a:rPr>
              <a:t>: </a:t>
            </a:r>
            <a:r>
              <a:rPr lang="en-US" sz="900" dirty="0">
                <a:hlinkClick r:id="rId3"/>
              </a:rPr>
              <a:t>India's GDP stays robust in January-March as domestic demand offsets external weakness | Reuters</a:t>
            </a:r>
            <a:r>
              <a:rPr lang="en-US" sz="900" dirty="0"/>
              <a:t> </a:t>
            </a:r>
            <a:endParaRPr lang="en-US" sz="900" dirty="0">
              <a:solidFill>
                <a:schemeClr val="bg2">
                  <a:lumMod val="10000"/>
                </a:schemeClr>
              </a:solidFill>
              <a:cs typeface="Segoe UI" panose="020B0502040204020203" pitchFamily="34" charset="0"/>
            </a:endParaRPr>
          </a:p>
          <a:p>
            <a:pPr lvl="1"/>
            <a:r>
              <a:rPr lang="en-US" sz="900" dirty="0">
                <a:hlinkClick r:id="rId4"/>
              </a:rPr>
              <a:t>Why India's SMEs are suffering from Hormuz Strait crisis</a:t>
            </a:r>
            <a:r>
              <a:rPr lang="en-US" sz="900" dirty="0"/>
              <a:t> </a:t>
            </a:r>
          </a:p>
          <a:p>
            <a:pPr lvl="1"/>
            <a:r>
              <a:rPr lang="en-US" sz="900" dirty="0">
                <a:hlinkClick r:id="rId5"/>
              </a:rPr>
              <a:t>US-Iran War Hits Real Estate: Construction Costs Jump 25%, Delays Loom</a:t>
            </a:r>
            <a:r>
              <a:rPr lang="en-US" sz="900" dirty="0"/>
              <a:t> </a:t>
            </a:r>
          </a:p>
          <a:p>
            <a:pPr lvl="1"/>
            <a:r>
              <a:rPr lang="en-US" sz="900" dirty="0">
                <a:hlinkClick r:id="rId6"/>
              </a:rPr>
              <a:t>100 days of Iran war, Rs 4,50,000 crore wiped out: Is your stock portfolio safe from missiles? - The Economic Times</a:t>
            </a:r>
            <a:r>
              <a:rPr lang="en-US" sz="900" dirty="0"/>
              <a:t> </a:t>
            </a:r>
            <a:endParaRPr lang="en-GB" sz="900" dirty="0">
              <a:cs typeface="Segoe UI" panose="020B0502040204020203" pitchFamily="34" charset="0"/>
            </a:endParaRPr>
          </a:p>
        </p:txBody>
      </p:sp>
      <p:sp>
        <p:nvSpPr>
          <p:cNvPr id="9" name="Arrow: Chevron 8">
            <a:extLst>
              <a:ext uri="{FF2B5EF4-FFF2-40B4-BE49-F238E27FC236}">
                <a16:creationId xmlns:a16="http://schemas.microsoft.com/office/drawing/2014/main" id="{BB8E8A37-C1BB-95C2-E94F-4A962BF2C924}"/>
              </a:ext>
            </a:extLst>
          </p:cNvPr>
          <p:cNvSpPr/>
          <p:nvPr/>
        </p:nvSpPr>
        <p:spPr>
          <a:xfrm>
            <a:off x="607826" y="1478193"/>
            <a:ext cx="283030" cy="366474"/>
          </a:xfrm>
          <a:prstGeom prst="chevron">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EB3E8291-28E0-C892-F25B-C32119E65186}"/>
              </a:ext>
            </a:extLst>
          </p:cNvPr>
          <p:cNvSpPr/>
          <p:nvPr/>
        </p:nvSpPr>
        <p:spPr>
          <a:xfrm>
            <a:off x="607826" y="2702309"/>
            <a:ext cx="283030" cy="366474"/>
          </a:xfrm>
          <a:prstGeom prst="chevron">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64D02EF7-F386-8108-68A4-C12811610A74}"/>
              </a:ext>
            </a:extLst>
          </p:cNvPr>
          <p:cNvSpPr/>
          <p:nvPr/>
        </p:nvSpPr>
        <p:spPr>
          <a:xfrm>
            <a:off x="607826" y="3598076"/>
            <a:ext cx="283030" cy="366474"/>
          </a:xfrm>
          <a:prstGeom prst="chevron">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12">
            <a:extLst>
              <a:ext uri="{FF2B5EF4-FFF2-40B4-BE49-F238E27FC236}">
                <a16:creationId xmlns:a16="http://schemas.microsoft.com/office/drawing/2014/main" id="{33763309-571F-1BA6-85B7-266C435108BA}"/>
              </a:ext>
            </a:extLst>
          </p:cNvPr>
          <p:cNvSpPr/>
          <p:nvPr/>
        </p:nvSpPr>
        <p:spPr>
          <a:xfrm>
            <a:off x="607826" y="5111914"/>
            <a:ext cx="283030" cy="366474"/>
          </a:xfrm>
          <a:prstGeom prst="chevron">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97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A2214-B896-0825-DD56-DCEB54FA66F3}"/>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D8BB51D-A4CF-7BC9-F4D7-699A177941FE}"/>
              </a:ext>
            </a:extLst>
          </p:cNvPr>
          <p:cNvSpPr/>
          <p:nvPr/>
        </p:nvSpPr>
        <p:spPr>
          <a:xfrm>
            <a:off x="771831" y="1465006"/>
            <a:ext cx="10648336" cy="4896466"/>
          </a:xfrm>
          <a:prstGeom prst="roundRect">
            <a:avLst/>
          </a:prstGeom>
          <a:solidFill>
            <a:schemeClr val="bg1">
              <a:lumMod val="9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202DF1F-B13A-9EF3-1310-730B34DCE00E}"/>
              </a:ext>
            </a:extLst>
          </p:cNvPr>
          <p:cNvSpPr>
            <a:spLocks noGrp="1"/>
          </p:cNvSpPr>
          <p:nvPr>
            <p:ph type="title"/>
          </p:nvPr>
        </p:nvSpPr>
        <p:spPr/>
        <p:txBody>
          <a:bodyPr/>
          <a:lstStyle/>
          <a:p>
            <a:r>
              <a:rPr lang="en-US" b="1" dirty="0"/>
              <a:t>Risks faced by firms </a:t>
            </a:r>
          </a:p>
        </p:txBody>
      </p:sp>
      <p:sp>
        <p:nvSpPr>
          <p:cNvPr id="2" name="TextBox 1">
            <a:extLst>
              <a:ext uri="{FF2B5EF4-FFF2-40B4-BE49-F238E27FC236}">
                <a16:creationId xmlns:a16="http://schemas.microsoft.com/office/drawing/2014/main" id="{ECF5A43C-A8F4-22CC-5457-FFC1A752623E}"/>
              </a:ext>
            </a:extLst>
          </p:cNvPr>
          <p:cNvSpPr txBox="1"/>
          <p:nvPr/>
        </p:nvSpPr>
        <p:spPr>
          <a:xfrm>
            <a:off x="1283108" y="2343578"/>
            <a:ext cx="9783098" cy="3139321"/>
          </a:xfrm>
          <a:prstGeom prst="rect">
            <a:avLst/>
          </a:prstGeom>
          <a:noFill/>
        </p:spPr>
        <p:txBody>
          <a:bodyPr wrap="square">
            <a:spAutoFit/>
          </a:bodyPr>
          <a:lstStyle/>
          <a:p>
            <a:pPr lvl="1"/>
            <a:r>
              <a:rPr lang="en-US" sz="2200" b="1" dirty="0">
                <a:solidFill>
                  <a:schemeClr val="bg2">
                    <a:lumMod val="10000"/>
                  </a:schemeClr>
                </a:solidFill>
                <a:latin typeface="Arial" panose="020B0604020202020204" pitchFamily="34" charset="0"/>
                <a:cs typeface="Arial" panose="020B0604020202020204" pitchFamily="34" charset="0"/>
              </a:rPr>
              <a:t>Operational:</a:t>
            </a:r>
            <a:r>
              <a:rPr lang="en-US" sz="2200" dirty="0">
                <a:solidFill>
                  <a:schemeClr val="bg2">
                    <a:lumMod val="10000"/>
                  </a:schemeClr>
                </a:solidFill>
                <a:latin typeface="Arial" panose="020B0604020202020204" pitchFamily="34" charset="0"/>
                <a:cs typeface="Arial" panose="020B0604020202020204" pitchFamily="34" charset="0"/>
              </a:rPr>
              <a:t> lack of/high cost of inputs, export disruptions. </a:t>
            </a:r>
          </a:p>
          <a:p>
            <a:pPr lvl="1"/>
            <a:endParaRPr lang="en-US" sz="2200" dirty="0">
              <a:solidFill>
                <a:schemeClr val="bg2">
                  <a:lumMod val="10000"/>
                </a:schemeClr>
              </a:solidFill>
              <a:latin typeface="Arial" panose="020B0604020202020204" pitchFamily="34" charset="0"/>
              <a:cs typeface="Arial" panose="020B0604020202020204" pitchFamily="34" charset="0"/>
            </a:endParaRPr>
          </a:p>
          <a:p>
            <a:pPr lvl="1"/>
            <a:r>
              <a:rPr lang="en-US" sz="2200" b="1" dirty="0">
                <a:solidFill>
                  <a:schemeClr val="bg2">
                    <a:lumMod val="10000"/>
                  </a:schemeClr>
                </a:solidFill>
                <a:latin typeface="Arial" panose="020B0604020202020204" pitchFamily="34" charset="0"/>
                <a:cs typeface="Arial" panose="020B0604020202020204" pitchFamily="34" charset="0"/>
              </a:rPr>
              <a:t>Liquidity:</a:t>
            </a:r>
            <a:r>
              <a:rPr lang="en-US" sz="2200" dirty="0">
                <a:solidFill>
                  <a:schemeClr val="bg2">
                    <a:lumMod val="10000"/>
                  </a:schemeClr>
                </a:solidFill>
                <a:latin typeface="Arial" panose="020B0604020202020204" pitchFamily="34" charset="0"/>
                <a:cs typeface="Arial" panose="020B0604020202020204" pitchFamily="34" charset="0"/>
              </a:rPr>
              <a:t> access to cheap credit, ability to repay after grace periods.  </a:t>
            </a:r>
          </a:p>
          <a:p>
            <a:pPr lvl="1"/>
            <a:endParaRPr lang="en-US" sz="2200" dirty="0">
              <a:solidFill>
                <a:schemeClr val="bg2">
                  <a:lumMod val="10000"/>
                </a:schemeClr>
              </a:solidFill>
              <a:latin typeface="Arial" panose="020B0604020202020204" pitchFamily="34" charset="0"/>
              <a:cs typeface="Arial" panose="020B0604020202020204" pitchFamily="34" charset="0"/>
            </a:endParaRPr>
          </a:p>
          <a:p>
            <a:pPr lvl="1"/>
            <a:r>
              <a:rPr lang="en-US" sz="2200" b="1" dirty="0">
                <a:solidFill>
                  <a:schemeClr val="bg2">
                    <a:lumMod val="10000"/>
                  </a:schemeClr>
                </a:solidFill>
                <a:latin typeface="Arial" panose="020B0604020202020204" pitchFamily="34" charset="0"/>
                <a:cs typeface="Arial" panose="020B0604020202020204" pitchFamily="34" charset="0"/>
              </a:rPr>
              <a:t>Solvency:</a:t>
            </a:r>
            <a:r>
              <a:rPr lang="en-US" sz="2200" dirty="0">
                <a:solidFill>
                  <a:schemeClr val="bg2">
                    <a:lumMod val="10000"/>
                  </a:schemeClr>
                </a:solidFill>
                <a:latin typeface="Arial" panose="020B0604020202020204" pitchFamily="34" charset="0"/>
                <a:cs typeface="Arial" panose="020B0604020202020204" pitchFamily="34" charset="0"/>
              </a:rPr>
              <a:t> for small firms due to persistent/lasting effects of war on supply chains, poor debt refinancing capacity. </a:t>
            </a:r>
          </a:p>
          <a:p>
            <a:pPr lvl="1"/>
            <a:endParaRPr lang="en-US" sz="2200" dirty="0">
              <a:solidFill>
                <a:schemeClr val="bg2">
                  <a:lumMod val="10000"/>
                </a:schemeClr>
              </a:solidFill>
              <a:latin typeface="Arial" panose="020B0604020202020204" pitchFamily="34" charset="0"/>
              <a:cs typeface="Arial" panose="020B0604020202020204" pitchFamily="34" charset="0"/>
            </a:endParaRPr>
          </a:p>
          <a:p>
            <a:pPr lvl="1"/>
            <a:r>
              <a:rPr lang="en-US" sz="2200" b="1" dirty="0">
                <a:solidFill>
                  <a:schemeClr val="bg2">
                    <a:lumMod val="10000"/>
                  </a:schemeClr>
                </a:solidFill>
                <a:latin typeface="Arial" panose="020B0604020202020204" pitchFamily="34" charset="0"/>
                <a:cs typeface="Arial" panose="020B0604020202020204" pitchFamily="34" charset="0"/>
              </a:rPr>
              <a:t>Long-term sustainability: </a:t>
            </a:r>
            <a:r>
              <a:rPr lang="en-US" sz="2200" dirty="0">
                <a:solidFill>
                  <a:schemeClr val="bg2">
                    <a:lumMod val="10000"/>
                  </a:schemeClr>
                </a:solidFill>
                <a:latin typeface="Arial" panose="020B0604020202020204" pitchFamily="34" charset="0"/>
                <a:cs typeface="Arial" panose="020B0604020202020204" pitchFamily="34" charset="0"/>
              </a:rPr>
              <a:t>shifting of consumers to alternate markets, lack of firm adaptability to volatile global market conditions. </a:t>
            </a:r>
          </a:p>
        </p:txBody>
      </p:sp>
      <p:sp>
        <p:nvSpPr>
          <p:cNvPr id="5" name="Arrow: Chevron 4">
            <a:extLst>
              <a:ext uri="{FF2B5EF4-FFF2-40B4-BE49-F238E27FC236}">
                <a16:creationId xmlns:a16="http://schemas.microsoft.com/office/drawing/2014/main" id="{73D374FA-2AA3-6662-500B-C758565A72CD}"/>
              </a:ext>
            </a:extLst>
          </p:cNvPr>
          <p:cNvSpPr/>
          <p:nvPr/>
        </p:nvSpPr>
        <p:spPr>
          <a:xfrm>
            <a:off x="1342100" y="2382906"/>
            <a:ext cx="283030" cy="366474"/>
          </a:xfrm>
          <a:prstGeom prst="chevron">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76EB0C9F-4343-BD8E-05F2-5E4702D6C103}"/>
              </a:ext>
            </a:extLst>
          </p:cNvPr>
          <p:cNvSpPr/>
          <p:nvPr/>
        </p:nvSpPr>
        <p:spPr>
          <a:xfrm>
            <a:off x="1342100" y="3062526"/>
            <a:ext cx="283030" cy="366474"/>
          </a:xfrm>
          <a:prstGeom prst="chevron">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5FC633E5-C919-6DB2-F89C-ECB1E2EC8812}"/>
              </a:ext>
            </a:extLst>
          </p:cNvPr>
          <p:cNvSpPr/>
          <p:nvPr/>
        </p:nvSpPr>
        <p:spPr>
          <a:xfrm>
            <a:off x="1342100" y="3730001"/>
            <a:ext cx="283030" cy="366474"/>
          </a:xfrm>
          <a:prstGeom prst="chevron">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14A0EFD1-5376-272D-AEEA-7EDE8EAA09CC}"/>
              </a:ext>
            </a:extLst>
          </p:cNvPr>
          <p:cNvSpPr/>
          <p:nvPr/>
        </p:nvSpPr>
        <p:spPr>
          <a:xfrm>
            <a:off x="1342100" y="4722838"/>
            <a:ext cx="283030" cy="366474"/>
          </a:xfrm>
          <a:prstGeom prst="chevron">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a:extLst>
              <a:ext uri="{FF2B5EF4-FFF2-40B4-BE49-F238E27FC236}">
                <a16:creationId xmlns:a16="http://schemas.microsoft.com/office/drawing/2014/main" id="{B0860942-D868-C151-2B7F-CA978B3AF9C2}"/>
              </a:ext>
            </a:extLst>
          </p:cNvPr>
          <p:cNvCxnSpPr>
            <a:cxnSpLocks/>
          </p:cNvCxnSpPr>
          <p:nvPr/>
        </p:nvCxnSpPr>
        <p:spPr>
          <a:xfrm>
            <a:off x="11410335" y="2231923"/>
            <a:ext cx="0" cy="3368786"/>
          </a:xfrm>
          <a:prstGeom prst="line">
            <a:avLst/>
          </a:prstGeom>
          <a:ln w="38100">
            <a:solidFill>
              <a:srgbClr val="CE11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196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A15ED-05C9-A685-E6C3-EBB0690FE7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E4C7BA-20C9-9A4F-FD96-430A8AB81EDF}"/>
              </a:ext>
            </a:extLst>
          </p:cNvPr>
          <p:cNvSpPr>
            <a:spLocks noGrp="1"/>
          </p:cNvSpPr>
          <p:nvPr>
            <p:ph type="title"/>
          </p:nvPr>
        </p:nvSpPr>
        <p:spPr>
          <a:xfrm>
            <a:off x="1449832" y="237600"/>
            <a:ext cx="9888000" cy="1022400"/>
          </a:xfrm>
        </p:spPr>
        <p:txBody>
          <a:bodyPr/>
          <a:lstStyle/>
          <a:p>
            <a:r>
              <a:rPr lang="en-US" b="1" dirty="0"/>
              <a:t>OECD work on mitigation of enterprise risks</a:t>
            </a:r>
          </a:p>
        </p:txBody>
      </p:sp>
      <p:sp>
        <p:nvSpPr>
          <p:cNvPr id="2" name="TextBox 1">
            <a:extLst>
              <a:ext uri="{FF2B5EF4-FFF2-40B4-BE49-F238E27FC236}">
                <a16:creationId xmlns:a16="http://schemas.microsoft.com/office/drawing/2014/main" id="{037BDA90-DFFD-6447-E714-FCDF14889DF4}"/>
              </a:ext>
            </a:extLst>
          </p:cNvPr>
          <p:cNvSpPr txBox="1"/>
          <p:nvPr/>
        </p:nvSpPr>
        <p:spPr>
          <a:xfrm>
            <a:off x="444557" y="1486310"/>
            <a:ext cx="11307097" cy="3231654"/>
          </a:xfrm>
          <a:prstGeom prst="rect">
            <a:avLst/>
          </a:prstGeom>
          <a:noFill/>
        </p:spPr>
        <p:txBody>
          <a:bodyPr wrap="square">
            <a:spAutoFit/>
          </a:bodyPr>
          <a:lstStyle/>
          <a:p>
            <a:pPr marL="285750" indent="-285750" fontAlgn="base">
              <a:buFont typeface="Arial" panose="020B0604020202020204" pitchFamily="34" charset="0"/>
              <a:buChar char="•"/>
            </a:pPr>
            <a:r>
              <a:rPr lang="en-US" sz="1700" b="1"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Policies to strengthen the resilience of global value chains: </a:t>
            </a:r>
            <a:r>
              <a:rPr lang="en-US" sz="17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Empirical evidence from the COVID-19 shock</a:t>
            </a:r>
            <a:r>
              <a:rPr lang="en-US" sz="1700" dirty="0">
                <a:solidFill>
                  <a:srgbClr val="0000FF"/>
                </a:solidFill>
                <a:latin typeface="Arial" panose="020B0604020202020204" pitchFamily="34" charset="0"/>
                <a:cs typeface="Arial" panose="020B0604020202020204" pitchFamily="34" charset="0"/>
              </a:rPr>
              <a:t> </a:t>
            </a:r>
            <a:r>
              <a:rPr lang="en-US" sz="1700" dirty="0">
                <a:solidFill>
                  <a:schemeClr val="bg2">
                    <a:lumMod val="10000"/>
                  </a:schemeClr>
                </a:solidFill>
                <a:latin typeface="Arial" panose="020B0604020202020204" pitchFamily="34" charset="0"/>
                <a:cs typeface="Arial" panose="020B0604020202020204" pitchFamily="34" charset="0"/>
              </a:rPr>
              <a:t>(STI) </a:t>
            </a:r>
          </a:p>
          <a:p>
            <a:pPr marL="285750" indent="-285750" fontAlgn="base">
              <a:buFont typeface="Arial" panose="020B0604020202020204" pitchFamily="34" charset="0"/>
              <a:buChar char="•"/>
            </a:pPr>
            <a:r>
              <a:rPr lang="en-US" sz="1700" b="1"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Strengthening Economic Resilience Following the COVID‑19 Crisis: </a:t>
            </a:r>
            <a:r>
              <a:rPr lang="en-US" sz="17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 Firm and Industry Perspective </a:t>
            </a:r>
            <a:r>
              <a:rPr lang="en-US" sz="1700" dirty="0">
                <a:solidFill>
                  <a:schemeClr val="bg2">
                    <a:lumMod val="10000"/>
                  </a:schemeClr>
                </a:solidFill>
                <a:latin typeface="Arial" panose="020B0604020202020204" pitchFamily="34" charset="0"/>
                <a:cs typeface="Arial" panose="020B0604020202020204" pitchFamily="34" charset="0"/>
              </a:rPr>
              <a:t>(Productivity, Innovation and Entrepreneurship – PIE Division, STI) </a:t>
            </a:r>
          </a:p>
          <a:p>
            <a:pPr marL="285750" indent="-285750" fontAlgn="base">
              <a:buFont typeface="Arial" panose="020B0604020202020204" pitchFamily="34" charset="0"/>
              <a:buChar char="•"/>
            </a:pPr>
            <a:r>
              <a:rPr lang="en-US" sz="1700" b="1"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Corporate sector vulnerabilities during the Covid‑19 outbreak: Assessment and policy responses </a:t>
            </a:r>
            <a:r>
              <a:rPr lang="en-US" sz="1700" b="1" dirty="0">
                <a:solidFill>
                  <a:schemeClr val="bg2">
                    <a:lumMod val="1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endParaRPr lang="en-US" sz="1700" dirty="0">
              <a:solidFill>
                <a:schemeClr val="bg2">
                  <a:lumMod val="10000"/>
                </a:schemeClr>
              </a:solidFill>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1700" dirty="0">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OECD Digital for SMEs (D4SME) Global Initiative</a:t>
            </a:r>
            <a:r>
              <a:rPr lang="en-US" sz="1700" dirty="0">
                <a:solidFill>
                  <a:srgbClr val="0000FF"/>
                </a:solidFill>
                <a:latin typeface="Arial" panose="020B0604020202020204" pitchFamily="34" charset="0"/>
                <a:cs typeface="Arial" panose="020B0604020202020204" pitchFamily="34" charset="0"/>
              </a:rPr>
              <a:t> </a:t>
            </a:r>
            <a:endParaRPr lang="en-GB" sz="1700" dirty="0">
              <a:solidFill>
                <a:schemeClr val="bg2">
                  <a:lumMod val="10000"/>
                </a:schemeClr>
              </a:solidFill>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1700" b="1" dirty="0">
                <a:solidFill>
                  <a:srgbClr val="0000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Unleashing SME Potential to Scale Up: </a:t>
            </a:r>
            <a:r>
              <a:rPr lang="en-US" sz="1700" dirty="0">
                <a:solidFill>
                  <a:srgbClr val="0000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Helping SMEs Scale Up</a:t>
            </a:r>
            <a:r>
              <a:rPr lang="en-US" sz="1700" dirty="0">
                <a:solidFill>
                  <a:srgbClr val="0000FF"/>
                </a:solidFill>
                <a:latin typeface="Arial" panose="020B0604020202020204" pitchFamily="34" charset="0"/>
                <a:cs typeface="Arial" panose="020B0604020202020204" pitchFamily="34" charset="0"/>
              </a:rPr>
              <a:t> </a:t>
            </a:r>
            <a:r>
              <a:rPr lang="en-US" sz="1700" dirty="0">
                <a:solidFill>
                  <a:schemeClr val="bg2">
                    <a:lumMod val="10000"/>
                  </a:schemeClr>
                </a:solidFill>
                <a:latin typeface="Arial" panose="020B0604020202020204" pitchFamily="34" charset="0"/>
                <a:cs typeface="Arial" panose="020B0604020202020204" pitchFamily="34" charset="0"/>
              </a:rPr>
              <a:t>(Centre for Entrepreneurship, SMEs, Regions and Cities – CFE) </a:t>
            </a:r>
            <a:endParaRPr lang="en-GB" sz="1700" dirty="0">
              <a:solidFill>
                <a:schemeClr val="bg2">
                  <a:lumMod val="10000"/>
                </a:schemeClr>
              </a:solidFill>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1700" b="1" dirty="0">
                <a:solidFill>
                  <a:srgbClr val="0000FF"/>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Scaling Up Public Financial and Non‑Financial Support for SME Sustainability: </a:t>
            </a:r>
            <a:r>
              <a:rPr lang="en-US" sz="1700" dirty="0">
                <a:solidFill>
                  <a:srgbClr val="0000FF"/>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Innovations and Good Practices</a:t>
            </a:r>
            <a:r>
              <a:rPr lang="en-US" sz="1700" dirty="0">
                <a:solidFill>
                  <a:srgbClr val="0000FF"/>
                </a:solidFill>
                <a:latin typeface="Arial" panose="020B0604020202020204" pitchFamily="34" charset="0"/>
                <a:cs typeface="Arial" panose="020B0604020202020204" pitchFamily="34" charset="0"/>
              </a:rPr>
              <a:t> </a:t>
            </a:r>
            <a:r>
              <a:rPr lang="en-US" sz="1700" dirty="0">
                <a:solidFill>
                  <a:schemeClr val="bg2">
                    <a:lumMod val="10000"/>
                  </a:schemeClr>
                </a:solidFill>
                <a:latin typeface="Arial" panose="020B0604020202020204" pitchFamily="34" charset="0"/>
                <a:cs typeface="Arial" panose="020B0604020202020204" pitchFamily="34" charset="0"/>
              </a:rPr>
              <a:t>(Committee on SMEs and Entrepreneurship – CSMEE) </a:t>
            </a:r>
          </a:p>
          <a:p>
            <a:pPr marL="285750" indent="-285750" fontAlgn="base">
              <a:buFont typeface="Arial" panose="020B0604020202020204" pitchFamily="34" charset="0"/>
              <a:buChar char="•"/>
            </a:pPr>
            <a:r>
              <a:rPr lang="en-US" sz="1700" u="sng" dirty="0">
                <a:solidFill>
                  <a:srgbClr val="0000FF"/>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Policy brief on Making the Most of the Social Economy’s contribution to the circular economy</a:t>
            </a:r>
            <a:r>
              <a:rPr lang="en-US" sz="1700" dirty="0">
                <a:solidFill>
                  <a:schemeClr val="bg2">
                    <a:lumMod val="10000"/>
                  </a:schemeClr>
                </a:solidFill>
                <a:latin typeface="Arial" panose="020B0604020202020204" pitchFamily="34" charset="0"/>
                <a:cs typeface="Arial" panose="020B0604020202020204" pitchFamily="34" charset="0"/>
              </a:rPr>
              <a:t> – CFE </a:t>
            </a:r>
          </a:p>
          <a:p>
            <a:pPr marL="285750" indent="-285750" fontAlgn="base">
              <a:buFont typeface="Arial" panose="020B0604020202020204" pitchFamily="34" charset="0"/>
              <a:buChar char="•"/>
            </a:pPr>
            <a:r>
              <a:rPr lang="en-US" sz="1700" u="sng" dirty="0">
                <a:solidFill>
                  <a:srgbClr val="0000FF"/>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Enhancing SMEs’ resilience through </a:t>
            </a:r>
            <a:r>
              <a:rPr lang="en-US" sz="1700" u="sng" dirty="0" err="1">
                <a:solidFill>
                  <a:srgbClr val="0000FF"/>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digitalisation</a:t>
            </a:r>
            <a:r>
              <a:rPr lang="en-US" sz="1700" dirty="0">
                <a:solidFill>
                  <a:schemeClr val="bg2">
                    <a:lumMod val="10000"/>
                  </a:schemeClr>
                </a:solidFill>
                <a:latin typeface="Arial" panose="020B0604020202020204" pitchFamily="34" charset="0"/>
                <a:cs typeface="Arial" panose="020B0604020202020204" pitchFamily="34" charset="0"/>
              </a:rPr>
              <a:t> – CFE </a:t>
            </a:r>
          </a:p>
        </p:txBody>
      </p:sp>
      <p:sp>
        <p:nvSpPr>
          <p:cNvPr id="4" name="TextBox 3">
            <a:extLst>
              <a:ext uri="{FF2B5EF4-FFF2-40B4-BE49-F238E27FC236}">
                <a16:creationId xmlns:a16="http://schemas.microsoft.com/office/drawing/2014/main" id="{5E567C95-A739-75A3-DA2C-54616787E392}"/>
              </a:ext>
            </a:extLst>
          </p:cNvPr>
          <p:cNvSpPr txBox="1"/>
          <p:nvPr/>
        </p:nvSpPr>
        <p:spPr>
          <a:xfrm>
            <a:off x="472554" y="4944274"/>
            <a:ext cx="11663679" cy="877163"/>
          </a:xfrm>
          <a:prstGeom prst="rect">
            <a:avLst/>
          </a:prstGeom>
          <a:noFill/>
        </p:spPr>
        <p:txBody>
          <a:bodyPr wrap="square">
            <a:spAutoFit/>
          </a:bodyPr>
          <a:lstStyle/>
          <a:p>
            <a:r>
              <a:rPr lang="en-GB" sz="1700" b="1" i="1" dirty="0">
                <a:solidFill>
                  <a:schemeClr val="bg2">
                    <a:lumMod val="10000"/>
                  </a:schemeClr>
                </a:solidFill>
                <a:latin typeface="Arial" panose="020B0604020202020204" pitchFamily="34" charset="0"/>
                <a:cs typeface="Arial" panose="020B0604020202020204" pitchFamily="34" charset="0"/>
              </a:rPr>
              <a:t>Evolving industrial policy for SMEs as “innovation support, regulatory frameworks, investment in education and skills, quality infrastructure, technology diffusion, as well as targeted government incentives for sustainable long-term growth, strengthening productivity and competitiveness”.</a:t>
            </a:r>
          </a:p>
        </p:txBody>
      </p:sp>
      <p:sp>
        <p:nvSpPr>
          <p:cNvPr id="5" name="TextBox 4">
            <a:extLst>
              <a:ext uri="{FF2B5EF4-FFF2-40B4-BE49-F238E27FC236}">
                <a16:creationId xmlns:a16="http://schemas.microsoft.com/office/drawing/2014/main" id="{D7EB63B7-1946-505D-975C-2A95D6B0E3DF}"/>
              </a:ext>
            </a:extLst>
          </p:cNvPr>
          <p:cNvSpPr txBox="1"/>
          <p:nvPr/>
        </p:nvSpPr>
        <p:spPr>
          <a:xfrm>
            <a:off x="8026401" y="5775084"/>
            <a:ext cx="3837014" cy="353943"/>
          </a:xfrm>
          <a:prstGeom prst="rect">
            <a:avLst/>
          </a:prstGeom>
          <a:noFill/>
        </p:spPr>
        <p:txBody>
          <a:bodyPr wrap="square">
            <a:spAutoFit/>
          </a:bodyPr>
          <a:lstStyle/>
          <a:p>
            <a:r>
              <a:rPr lang="en-GB" sz="1700" dirty="0">
                <a:solidFill>
                  <a:schemeClr val="bg2">
                    <a:lumMod val="10000"/>
                  </a:schemeClr>
                </a:solidFill>
                <a:latin typeface="Arial" panose="020B0604020202020204" pitchFamily="34" charset="0"/>
                <a:cs typeface="Arial" panose="020B0604020202020204" pitchFamily="34" charset="0"/>
                <a:hlinkClick r:id="rId10"/>
              </a:rPr>
              <a:t>OECD MCM 2026 Chair Statement</a:t>
            </a:r>
            <a:endParaRPr lang="en-US" sz="17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986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860FF-E091-8DD9-2DAA-2B0D2F5265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11F223-E3B3-EF6B-5449-6ABB17F8F1E0}"/>
              </a:ext>
            </a:extLst>
          </p:cNvPr>
          <p:cNvSpPr>
            <a:spLocks noGrp="1"/>
          </p:cNvSpPr>
          <p:nvPr>
            <p:ph type="title"/>
          </p:nvPr>
        </p:nvSpPr>
        <p:spPr>
          <a:xfrm>
            <a:off x="1449832" y="237600"/>
            <a:ext cx="9888000" cy="1022400"/>
          </a:xfrm>
        </p:spPr>
        <p:txBody>
          <a:bodyPr/>
          <a:lstStyle/>
          <a:p>
            <a:r>
              <a:rPr lang="en-US" b="1" dirty="0"/>
              <a:t>ISED and OECD perspectives on enterprise resilience</a:t>
            </a:r>
          </a:p>
        </p:txBody>
      </p:sp>
      <p:sp>
        <p:nvSpPr>
          <p:cNvPr id="4" name="TextBox 3">
            <a:extLst>
              <a:ext uri="{FF2B5EF4-FFF2-40B4-BE49-F238E27FC236}">
                <a16:creationId xmlns:a16="http://schemas.microsoft.com/office/drawing/2014/main" id="{19271CAD-F919-F4F0-C04E-87325C01D0CD}"/>
              </a:ext>
            </a:extLst>
          </p:cNvPr>
          <p:cNvSpPr txBox="1"/>
          <p:nvPr/>
        </p:nvSpPr>
        <p:spPr>
          <a:xfrm>
            <a:off x="442451" y="1541349"/>
            <a:ext cx="11307097" cy="2031325"/>
          </a:xfrm>
          <a:prstGeom prst="rect">
            <a:avLst/>
          </a:prstGeom>
          <a:noFill/>
        </p:spPr>
        <p:txBody>
          <a:bodyPr wrap="square">
            <a:spAutoFit/>
          </a:bodyPr>
          <a:lstStyle/>
          <a:p>
            <a:pPr lvl="1"/>
            <a:r>
              <a:rPr lang="en-US" dirty="0">
                <a:solidFill>
                  <a:schemeClr val="bg2">
                    <a:lumMod val="10000"/>
                  </a:schemeClr>
                </a:solidFill>
                <a:latin typeface="+mj-lt"/>
              </a:rPr>
              <a:t>The OECD's work on </a:t>
            </a:r>
            <a:r>
              <a:rPr lang="en-US" dirty="0">
                <a:solidFill>
                  <a:schemeClr val="bg2">
                    <a:lumMod val="10000"/>
                  </a:schemeClr>
                </a:solidFill>
                <a:latin typeface="+mj-lt"/>
                <a:hlinkClick r:id="rId2"/>
              </a:rPr>
              <a:t>SME and Entrepreneurship Resilience</a:t>
            </a:r>
            <a:r>
              <a:rPr lang="en-US" dirty="0">
                <a:solidFill>
                  <a:schemeClr val="bg2">
                    <a:lumMod val="10000"/>
                  </a:schemeClr>
                </a:solidFill>
                <a:latin typeface="+mj-lt"/>
              </a:rPr>
              <a:t>, developed more extensively following the COVID-19 pandemic, highlights the vulnerability of small firms to disruptions affecting demand, supply chains, financing conditions, </a:t>
            </a:r>
            <a:r>
              <a:rPr lang="en-US" dirty="0" err="1">
                <a:solidFill>
                  <a:schemeClr val="bg2">
                    <a:lumMod val="10000"/>
                  </a:schemeClr>
                </a:solidFill>
                <a:latin typeface="+mj-lt"/>
              </a:rPr>
              <a:t>labour</a:t>
            </a:r>
            <a:r>
              <a:rPr lang="en-US" dirty="0">
                <a:solidFill>
                  <a:schemeClr val="bg2">
                    <a:lumMod val="10000"/>
                  </a:schemeClr>
                </a:solidFill>
                <a:latin typeface="+mj-lt"/>
              </a:rPr>
              <a:t> availability, and market access. </a:t>
            </a:r>
          </a:p>
          <a:p>
            <a:endParaRPr lang="en-US" dirty="0">
              <a:solidFill>
                <a:schemeClr val="bg2">
                  <a:lumMod val="10000"/>
                </a:schemeClr>
              </a:solidFill>
              <a:latin typeface="+mj-lt"/>
            </a:endParaRPr>
          </a:p>
          <a:p>
            <a:pPr lvl="1"/>
            <a:r>
              <a:rPr lang="en-US" dirty="0">
                <a:solidFill>
                  <a:schemeClr val="bg2">
                    <a:lumMod val="10000"/>
                  </a:schemeClr>
                </a:solidFill>
                <a:latin typeface="+mj-lt"/>
              </a:rPr>
              <a:t>This work </a:t>
            </a:r>
            <a:r>
              <a:rPr lang="en-US" dirty="0" err="1">
                <a:solidFill>
                  <a:schemeClr val="bg2">
                    <a:lumMod val="10000"/>
                  </a:schemeClr>
                </a:solidFill>
                <a:latin typeface="+mj-lt"/>
              </a:rPr>
              <a:t>emphasises</a:t>
            </a:r>
            <a:r>
              <a:rPr lang="en-US" dirty="0">
                <a:solidFill>
                  <a:schemeClr val="bg2">
                    <a:lumMod val="10000"/>
                  </a:schemeClr>
                </a:solidFill>
                <a:latin typeface="+mj-lt"/>
              </a:rPr>
              <a:t> that SME resilience is not solely a firm-level concern but has broader implications for employment, regional development, supply-chain stability, and economic growth, reflecting a perspective similar to ISED's notion of an "insecurity multiplier". </a:t>
            </a:r>
            <a:endParaRPr lang="en-US" sz="2000" dirty="0">
              <a:solidFill>
                <a:schemeClr val="bg2">
                  <a:lumMod val="10000"/>
                </a:schemeClr>
              </a:solidFill>
              <a:latin typeface="+mj-lt"/>
              <a:cs typeface="Arial" panose="020B0604020202020204" pitchFamily="34" charset="0"/>
            </a:endParaRPr>
          </a:p>
        </p:txBody>
      </p:sp>
      <p:graphicFrame>
        <p:nvGraphicFramePr>
          <p:cNvPr id="2" name="Table 1">
            <a:extLst>
              <a:ext uri="{FF2B5EF4-FFF2-40B4-BE49-F238E27FC236}">
                <a16:creationId xmlns:a16="http://schemas.microsoft.com/office/drawing/2014/main" id="{433D7B30-34A5-95F6-DBEE-A28D4FA5F2B1}"/>
              </a:ext>
            </a:extLst>
          </p:cNvPr>
          <p:cNvGraphicFramePr>
            <a:graphicFrameLocks noGrp="1"/>
          </p:cNvGraphicFramePr>
          <p:nvPr>
            <p:extLst>
              <p:ext uri="{D42A27DB-BD31-4B8C-83A1-F6EECF244321}">
                <p14:modId xmlns:p14="http://schemas.microsoft.com/office/powerpoint/2010/main" val="3751108298"/>
              </p:ext>
            </p:extLst>
          </p:nvPr>
        </p:nvGraphicFramePr>
        <p:xfrm>
          <a:off x="801328" y="3679176"/>
          <a:ext cx="10589342" cy="1590040"/>
        </p:xfrm>
        <a:graphic>
          <a:graphicData uri="http://schemas.openxmlformats.org/drawingml/2006/table">
            <a:tbl>
              <a:tblPr firstRow="1" bandRow="1">
                <a:tableStyleId>{5C22544A-7EE6-4342-B048-85BDC9FD1C3A}</a:tableStyleId>
              </a:tblPr>
              <a:tblGrid>
                <a:gridCol w="5294671">
                  <a:extLst>
                    <a:ext uri="{9D8B030D-6E8A-4147-A177-3AD203B41FA5}">
                      <a16:colId xmlns:a16="http://schemas.microsoft.com/office/drawing/2014/main" val="3147673459"/>
                    </a:ext>
                  </a:extLst>
                </a:gridCol>
                <a:gridCol w="5294671">
                  <a:extLst>
                    <a:ext uri="{9D8B030D-6E8A-4147-A177-3AD203B41FA5}">
                      <a16:colId xmlns:a16="http://schemas.microsoft.com/office/drawing/2014/main" val="350387130"/>
                    </a:ext>
                  </a:extLst>
                </a:gridCol>
              </a:tblGrid>
              <a:tr h="370840">
                <a:tc>
                  <a:txBody>
                    <a:bodyPr/>
                    <a:lstStyle/>
                    <a:p>
                      <a:pPr algn="ctr">
                        <a:buNone/>
                      </a:pPr>
                      <a:r>
                        <a:rPr lang="en-US" sz="1600" dirty="0">
                          <a:effectLst/>
                          <a:latin typeface="Aptos" panose="020B0004020202020204" pitchFamily="34" charset="0"/>
                          <a:ea typeface="Aptos" panose="020B0004020202020204" pitchFamily="34" charset="0"/>
                          <a:cs typeface="Aptos" panose="020B0004020202020204" pitchFamily="34" charset="0"/>
                        </a:rPr>
                        <a:t>ISED’s Enterprise Security concept</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buNone/>
                      </a:pPr>
                      <a:r>
                        <a:rPr lang="en-US" sz="1600" dirty="0">
                          <a:effectLst/>
                          <a:latin typeface="Aptos" panose="020B0004020202020204" pitchFamily="34" charset="0"/>
                          <a:ea typeface="Aptos" panose="020B0004020202020204" pitchFamily="34" charset="0"/>
                          <a:cs typeface="Aptos" panose="020B0004020202020204" pitchFamily="34" charset="0"/>
                        </a:rPr>
                        <a:t>OECD’s entrepreneurial ecosystem resilience</a:t>
                      </a: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633320"/>
                  </a:ext>
                </a:extLst>
              </a:tr>
              <a:tr h="370840">
                <a:tc>
                  <a:txBody>
                    <a:bodyPr/>
                    <a:lstStyle/>
                    <a:p>
                      <a:pPr>
                        <a:buNone/>
                      </a:pPr>
                      <a:r>
                        <a:rPr lang="en-US" sz="1600" dirty="0">
                          <a:effectLst/>
                          <a:latin typeface="Aptos" panose="020B0004020202020204" pitchFamily="34" charset="0"/>
                          <a:ea typeface="Aptos" panose="020B0004020202020204" pitchFamily="34" charset="0"/>
                          <a:cs typeface="Aptos" panose="020B0004020202020204" pitchFamily="34" charset="0"/>
                        </a:rPr>
                        <a:t>Measures how vulnerable an MSME is to external shocks across financial, operational, market, workforce, and environmental dimensions. This could become an ecosystem-level signal when many firms are vulnerable at the same time.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None/>
                      </a:pPr>
                      <a:r>
                        <a:rPr lang="en-US" sz="1600" dirty="0">
                          <a:effectLst/>
                          <a:latin typeface="Aptos" panose="020B0004020202020204" pitchFamily="34" charset="0"/>
                          <a:ea typeface="Aptos" panose="020B0004020202020204" pitchFamily="34" charset="0"/>
                          <a:cs typeface="Aptos" panose="020B0004020202020204" pitchFamily="34" charset="0"/>
                        </a:rPr>
                        <a:t>Assesses whether the ecosystem's institutions, finance, markets, talent, networks, and support services help firms survive, adapt, and grow through shocks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0469337"/>
                  </a:ext>
                </a:extLst>
              </a:tr>
            </a:tbl>
          </a:graphicData>
        </a:graphic>
      </p:graphicFrame>
      <p:sp>
        <p:nvSpPr>
          <p:cNvPr id="5" name="TextBox 4">
            <a:extLst>
              <a:ext uri="{FF2B5EF4-FFF2-40B4-BE49-F238E27FC236}">
                <a16:creationId xmlns:a16="http://schemas.microsoft.com/office/drawing/2014/main" id="{B5CB907E-5C4E-E70B-21BC-7228BD459084}"/>
              </a:ext>
            </a:extLst>
          </p:cNvPr>
          <p:cNvSpPr txBox="1"/>
          <p:nvPr/>
        </p:nvSpPr>
        <p:spPr>
          <a:xfrm>
            <a:off x="542878" y="5547385"/>
            <a:ext cx="11307097" cy="646331"/>
          </a:xfrm>
          <a:prstGeom prst="rect">
            <a:avLst/>
          </a:prstGeom>
          <a:noFill/>
        </p:spPr>
        <p:txBody>
          <a:bodyPr wrap="square">
            <a:spAutoFit/>
          </a:bodyPr>
          <a:lstStyle/>
          <a:p>
            <a:pPr lvl="1"/>
            <a:r>
              <a:rPr lang="en-US" b="1" i="1" dirty="0">
                <a:solidFill>
                  <a:schemeClr val="bg2">
                    <a:lumMod val="10000"/>
                  </a:schemeClr>
                </a:solidFill>
                <a:latin typeface="+mj-lt"/>
              </a:rPr>
              <a:t>ISED Enterprise Security concept measures vulnerability at the enterprise level; the OECD diagnostics measure whether the ecosystem amplifies or dampens that vulnerability. </a:t>
            </a:r>
          </a:p>
        </p:txBody>
      </p:sp>
      <p:sp>
        <p:nvSpPr>
          <p:cNvPr id="6" name="Arrow: Chevron 5">
            <a:extLst>
              <a:ext uri="{FF2B5EF4-FFF2-40B4-BE49-F238E27FC236}">
                <a16:creationId xmlns:a16="http://schemas.microsoft.com/office/drawing/2014/main" id="{2CFFC68E-F11A-1955-DE83-EC9B963AC53F}"/>
              </a:ext>
            </a:extLst>
          </p:cNvPr>
          <p:cNvSpPr/>
          <p:nvPr/>
        </p:nvSpPr>
        <p:spPr>
          <a:xfrm>
            <a:off x="542878" y="1570845"/>
            <a:ext cx="283030" cy="366474"/>
          </a:xfrm>
          <a:prstGeom prst="chevron">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71C92824-B099-4335-A07C-D64C401BBD8A}"/>
              </a:ext>
            </a:extLst>
          </p:cNvPr>
          <p:cNvSpPr/>
          <p:nvPr/>
        </p:nvSpPr>
        <p:spPr>
          <a:xfrm>
            <a:off x="542878" y="2650653"/>
            <a:ext cx="283030" cy="366474"/>
          </a:xfrm>
          <a:prstGeom prst="chevron">
            <a:avLst/>
          </a:prstGeom>
          <a:solidFill>
            <a:srgbClr val="0062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0726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6B190FF248174DA9D9729E38172F55" ma:contentTypeVersion="15" ma:contentTypeDescription="Crée un document." ma:contentTypeScope="" ma:versionID="39b7bd855ae51da3631d6932c8fb959a">
  <xsd:schema xmlns:xsd="http://www.w3.org/2001/XMLSchema" xmlns:xs="http://www.w3.org/2001/XMLSchema" xmlns:p="http://schemas.microsoft.com/office/2006/metadata/properties" xmlns:ns3="b1f49072-207d-4573-8e8b-5df7bbe5bd49" xmlns:ns4="7932434a-c7cb-43fb-b174-a9e2b104b40b" targetNamespace="http://schemas.microsoft.com/office/2006/metadata/properties" ma:root="true" ma:fieldsID="94627b75c0c9e0d525d4f2fe41865a4d" ns3:_="" ns4:_="">
    <xsd:import namespace="b1f49072-207d-4573-8e8b-5df7bbe5bd49"/>
    <xsd:import namespace="7932434a-c7cb-43fb-b174-a9e2b104b40b"/>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SystemTags" minOccurs="0"/>
                <xsd:element ref="ns3:MediaServiceSearchPropertie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f49072-207d-4573-8e8b-5df7bbe5bd49"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32434a-c7cb-43fb-b174-a9e2b104b40b" elementFormDefault="qualified">
    <xsd:import namespace="http://schemas.microsoft.com/office/2006/documentManagement/types"/>
    <xsd:import namespace="http://schemas.microsoft.com/office/infopath/2007/PartnerControls"/>
    <xsd:element name="SharedWithUsers" ma:index="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Partagé avec détails" ma:internalName="SharedWithDetails" ma:readOnly="true">
      <xsd:simpleType>
        <xsd:restriction base="dms:Note">
          <xsd:maxLength value="255"/>
        </xsd:restriction>
      </xsd:simpleType>
    </xsd:element>
    <xsd:element name="SharingHintHash" ma:index="11"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1f49072-207d-4573-8e8b-5df7bbe5bd49" xsi:nil="true"/>
  </documentManagement>
</p:properties>
</file>

<file path=customXml/itemProps1.xml><?xml version="1.0" encoding="utf-8"?>
<ds:datastoreItem xmlns:ds="http://schemas.openxmlformats.org/officeDocument/2006/customXml" ds:itemID="{52ABF812-04C2-4DAB-A576-2734C806116C}">
  <ds:schemaRefs>
    <ds:schemaRef ds:uri="7932434a-c7cb-43fb-b174-a9e2b104b40b"/>
    <ds:schemaRef ds:uri="b1f49072-207d-4573-8e8b-5df7bbe5bd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8F806C-9032-4C22-B82F-C8F018F832AF}">
  <ds:schemaRefs>
    <ds:schemaRef ds:uri="http://schemas.microsoft.com/sharepoint/v3/contenttype/forms"/>
  </ds:schemaRefs>
</ds:datastoreItem>
</file>

<file path=customXml/itemProps3.xml><?xml version="1.0" encoding="utf-8"?>
<ds:datastoreItem xmlns:ds="http://schemas.openxmlformats.org/officeDocument/2006/customXml" ds:itemID="{05DD6F21-B26C-42E5-9209-ADF499F08323}">
  <ds:schemaRefs>
    <ds:schemaRef ds:uri="http://purl.org/dc/elements/1.1/"/>
    <ds:schemaRef ds:uri="http://purl.org/dc/terms/"/>
    <ds:schemaRef ds:uri="http://schemas.microsoft.com/office/2006/documentManagement/types"/>
    <ds:schemaRef ds:uri="b1f49072-207d-4573-8e8b-5df7bbe5bd49"/>
    <ds:schemaRef ds:uri="http://purl.org/dc/dcmitype/"/>
    <ds:schemaRef ds:uri="http://schemas.microsoft.com/office/2006/metadata/properties"/>
    <ds:schemaRef ds:uri="7932434a-c7cb-43fb-b174-a9e2b104b40b"/>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1423</TotalTime>
  <Words>1628</Words>
  <Application>Microsoft Office PowerPoint</Application>
  <PresentationFormat>Widescreen</PresentationFormat>
  <Paragraphs>141</Paragraphs>
  <Slides>14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Aptos Display</vt:lpstr>
      <vt:lpstr>Arial</vt:lpstr>
      <vt:lpstr>Calibri</vt:lpstr>
      <vt:lpstr>Georgia</vt:lpstr>
      <vt:lpstr>Google Sans</vt:lpstr>
      <vt:lpstr>Helvetica 65 Medium</vt:lpstr>
      <vt:lpstr>Segoe UI</vt:lpstr>
      <vt:lpstr>Times New Roman</vt:lpstr>
      <vt:lpstr>OECD_English_white</vt:lpstr>
      <vt:lpstr>PowerPoint Presentation</vt:lpstr>
      <vt:lpstr>SME Environment in India: At a Glance </vt:lpstr>
      <vt:lpstr>PowerPoint Presentation</vt:lpstr>
      <vt:lpstr>PowerPoint Presentation</vt:lpstr>
      <vt:lpstr>PowerPoint Presentation</vt:lpstr>
      <vt:lpstr>Secondary Shocks and SME vulnerabilities</vt:lpstr>
      <vt:lpstr>Risks faced by firms </vt:lpstr>
      <vt:lpstr>OECD work on mitigation of enterprise risks</vt:lpstr>
      <vt:lpstr>ISED and OECD perspectives on enterprise resilience</vt:lpstr>
      <vt:lpstr>OECD toolkits for building enterprise resilience </vt:lpstr>
      <vt:lpstr>OECD Entrepreneurial Ecosystem Diagnostics (EED)</vt:lpstr>
      <vt:lpstr>Indicators used to measure Entrepreneurial Ecosystem elements for EED</vt:lpstr>
      <vt:lpstr>ISED and OECD framework methodologies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OECD Global relations</dc:title>
  <dc:creator>Tiyarat Niamkohphet-Cader</dc:creator>
  <cp:lastModifiedBy>BULAKOVSKIY Max, GRC/SASEA</cp:lastModifiedBy>
  <cp:revision>9</cp:revision>
  <cp:lastPrinted>2026-05-04T11:50:41Z</cp:lastPrinted>
  <dcterms:created xsi:type="dcterms:W3CDTF">2024-11-04T08:07:15Z</dcterms:created>
  <dcterms:modified xsi:type="dcterms:W3CDTF">2026-06-21T18:56:28Z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0x010100776B190FF248174DA9D9729E38172F55</vt:lpwstr>
  </property>
  <property fmtid="{D5CDD505-2E9C-101B-9397-08002B2CF9AE}" pid="3" name="OECDTopic">
    <vt:lpwstr/>
  </property>
  <property fmtid="{D5CDD505-2E9C-101B-9397-08002B2CF9AE}" pid="4" name="OECDCommittee">
    <vt:lpwstr>417;#External Relations Committee|20ccd45a-8a86-403b-9eb3-e1893d355ad6</vt:lpwstr>
  </property>
  <property fmtid="{D5CDD505-2E9C-101B-9397-08002B2CF9AE}" pid="5" name="OECDPWB">
    <vt:lpwstr>3;#(n/a)|3adabb5f-45b7-4a20-bdde-219e8d9477af</vt:lpwstr>
  </property>
  <property fmtid="{D5CDD505-2E9C-101B-9397-08002B2CF9AE}" pid="6" name="OECDKeywords">
    <vt:lpwstr/>
  </property>
  <property fmtid="{D5CDD505-2E9C-101B-9397-08002B2CF9AE}" pid="7" name="OECDHorizontalProjects">
    <vt:lpwstr/>
  </property>
  <property fmtid="{D5CDD505-2E9C-101B-9397-08002B2CF9AE}" pid="8" name="OECDProjectOwnerStructure">
    <vt:lpwstr>79;#SGE/GRS/SEA|e230cee8-0821-4d8b-8266-cf9f71aa5364</vt:lpwstr>
  </property>
  <property fmtid="{D5CDD505-2E9C-101B-9397-08002B2CF9AE}" pid="9" name="OECDCountry">
    <vt:lpwstr>66;#Thailand|84ddf65e-68e2-4db0-8df0-6bf776997cde</vt:lpwstr>
  </property>
  <property fmtid="{D5CDD505-2E9C-101B-9397-08002B2CF9AE}" pid="10" name="eShareOrganisationTaxHTField0">
    <vt:lpwstr/>
  </property>
  <property fmtid="{D5CDD505-2E9C-101B-9397-08002B2CF9AE}" pid="11" name="d0b6f6ac229144c2899590f0436d9385">
    <vt:lpwstr/>
  </property>
  <property fmtid="{D5CDD505-2E9C-101B-9397-08002B2CF9AE}" pid="12" name="OECDProject">
    <vt:lpwstr/>
  </property>
  <property fmtid="{D5CDD505-2E9C-101B-9397-08002B2CF9AE}" pid="13" name="OECDOrganisation">
    <vt:lpwstr/>
  </property>
  <property fmtid="{D5CDD505-2E9C-101B-9397-08002B2CF9AE}" pid="14" name="MSIP_Label_f6047198-b488-45d0-a177-3effe9f755df_Enabled">
    <vt:lpwstr>true</vt:lpwstr>
  </property>
  <property fmtid="{D5CDD505-2E9C-101B-9397-08002B2CF9AE}" pid="15" name="MSIP_Label_f6047198-b488-45d0-a177-3effe9f755df_SetDate">
    <vt:lpwstr>2026-05-06T15:39:33Z</vt:lpwstr>
  </property>
  <property fmtid="{D5CDD505-2E9C-101B-9397-08002B2CF9AE}" pid="16" name="MSIP_Label_f6047198-b488-45d0-a177-3effe9f755df_Method">
    <vt:lpwstr>Privileged</vt:lpwstr>
  </property>
  <property fmtid="{D5CDD505-2E9C-101B-9397-08002B2CF9AE}" pid="17" name="MSIP_Label_f6047198-b488-45d0-a177-3effe9f755df_Name">
    <vt:lpwstr>Unofficial</vt:lpwstr>
  </property>
  <property fmtid="{D5CDD505-2E9C-101B-9397-08002B2CF9AE}" pid="18" name="MSIP_Label_f6047198-b488-45d0-a177-3effe9f755df_SiteId">
    <vt:lpwstr>ac41c7d4-1f61-460d-b0f4-fc925a2b471c</vt:lpwstr>
  </property>
  <property fmtid="{D5CDD505-2E9C-101B-9397-08002B2CF9AE}" pid="19" name="MSIP_Label_f6047198-b488-45d0-a177-3effe9f755df_ActionId">
    <vt:lpwstr>93f570c8-cb40-40ff-a13e-2e84a4831527</vt:lpwstr>
  </property>
  <property fmtid="{D5CDD505-2E9C-101B-9397-08002B2CF9AE}" pid="20" name="MSIP_Label_f6047198-b488-45d0-a177-3effe9f755df_ContentBits">
    <vt:lpwstr>2</vt:lpwstr>
  </property>
  <property fmtid="{D5CDD505-2E9C-101B-9397-08002B2CF9AE}" pid="21" name="MSIP_Label_f6047198-b488-45d0-a177-3effe9f755df_Tag">
    <vt:lpwstr>10, 0, 1, 1</vt:lpwstr>
  </property>
</Properties>
</file>